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aleway"/>
      <p:regular r:id="rId27"/>
      <p:bold r:id="rId28"/>
      <p:italic r:id="rId29"/>
      <p:boldItalic r:id="rId30"/>
    </p:embeddedFont>
    <p:embeddedFont>
      <p:font typeface="Lato"/>
      <p:regular r:id="rId31"/>
      <p:bold r:id="rId32"/>
      <p:italic r:id="rId33"/>
      <p:boldItalic r:id="rId34"/>
    </p:embeddedFont>
    <p:embeddedFont>
      <p:font typeface="Source Sans Pr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aleway-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SourceSansPro-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SourceSansPro-italic.fntdata"/><Relationship Id="rId14" Type="http://schemas.openxmlformats.org/officeDocument/2006/relationships/slide" Target="slides/slide8.xml"/><Relationship Id="rId36" Type="http://schemas.openxmlformats.org/officeDocument/2006/relationships/font" Target="fonts/SourceSansPr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SourceSansPr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5903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5903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e115865d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e115865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0e115865d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0e115865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f0b94904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f0b94904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f0b94904a_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f0b94904a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f0b94904a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f0b94904a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f0b94904a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f0b94904a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f0b94904a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f0b94904a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f0b94904a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f0b94904a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e3ad516c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e3ad516c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6e3ad51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e3ad516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e115865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e115865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6e58779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e58779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e115865de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0e115865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f5903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5903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4b8779fa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b8779fa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0935a48b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0935a48b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60935a48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0935a48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e115865d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e115865d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6f59039d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6f5903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8" name="Shape 58"/>
        <p:cNvGrpSpPr/>
        <p:nvPr/>
      </p:nvGrpSpPr>
      <p:grpSpPr>
        <a:xfrm>
          <a:off x="0" y="0"/>
          <a:ext cx="0" cy="0"/>
          <a:chOff x="0" y="0"/>
          <a:chExt cx="0" cy="0"/>
        </a:xfrm>
      </p:grpSpPr>
      <p:cxnSp>
        <p:nvCxnSpPr>
          <p:cNvPr id="59" name="Google Shape;59;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60" name="Google Shape;60;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61" name="Google Shape;61;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3" name="Google Shape;63;p14"/>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4" name="Google Shape;64;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cxnSp>
        <p:nvCxnSpPr>
          <p:cNvPr id="66" name="Google Shape;66;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7" name="Google Shape;67;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8" name="Google Shape;68;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9" name="Google Shape;69;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cxnSp>
        <p:nvCxnSpPr>
          <p:cNvPr id="71" name="Google Shape;71;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2" name="Google Shape;72;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3" name="Google Shape;73;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4" name="Google Shape;74;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6" name="Google Shape;76;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cxnSp>
        <p:nvCxnSpPr>
          <p:cNvPr id="78" name="Google Shape;78;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9" name="Google Shape;79;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80" name="Google Shape;80;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1" name="Google Shape;81;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 name="Google Shape;82;p17"/>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cxnSp>
        <p:nvCxnSpPr>
          <p:cNvPr id="89" name="Google Shape;89;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0" name="Google Shape;90;p19"/>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2" name="Google Shape;92;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3" name="Shape 93"/>
        <p:cNvGrpSpPr/>
        <p:nvPr/>
      </p:nvGrpSpPr>
      <p:grpSpPr>
        <a:xfrm>
          <a:off x="0" y="0"/>
          <a:ext cx="0" cy="0"/>
          <a:chOff x="0" y="0"/>
          <a:chExt cx="0" cy="0"/>
        </a:xfrm>
      </p:grpSpPr>
      <p:cxnSp>
        <p:nvCxnSpPr>
          <p:cNvPr id="94" name="Google Shape;94;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5" name="Google Shape;95;p2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6" name="Google Shape;96;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 name="Google Shape;9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0" name="Google Shape;100;p2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01" name="Google Shape;101;p2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2" name="Google Shape;102;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3" name="Google Shape;103;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4" name="Shape 104"/>
        <p:cNvGrpSpPr/>
        <p:nvPr/>
      </p:nvGrpSpPr>
      <p:grpSpPr>
        <a:xfrm>
          <a:off x="0" y="0"/>
          <a:ext cx="0" cy="0"/>
          <a:chOff x="0" y="0"/>
          <a:chExt cx="0" cy="0"/>
        </a:xfrm>
      </p:grpSpPr>
      <p:cxnSp>
        <p:nvCxnSpPr>
          <p:cNvPr id="105" name="Google Shape;105;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6" name="Google Shape;106;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7" name="Google Shape;107;p22"/>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8" name="Google Shape;108;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cxnSp>
        <p:nvCxnSpPr>
          <p:cNvPr id="110" name="Google Shape;110;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11" name="Google Shape;111;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12" name="Google Shape;112;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3" name="Google Shape;113;p23"/>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4" name="Google Shape;114;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6" name="Google Shape;56;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7" name="Google Shape;5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postandcourier.com/news/no-deaths-injuries-reported-in-west-ashley-apartment-fire-officials-say/article_83290962-8826-11ec-a4ef-f7ada3121bd6.htm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Importance of news</a:t>
            </a:r>
            <a:endParaRPr/>
          </a:p>
        </p:txBody>
      </p:sp>
      <p:sp>
        <p:nvSpPr>
          <p:cNvPr id="122" name="Google Shape;122;p25"/>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inform, enlighten, educate, engage the populace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602300" y="50767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“Inverted pyramid” - the story</a:t>
            </a:r>
            <a:endParaRPr/>
          </a:p>
        </p:txBody>
      </p:sp>
      <p:sp>
        <p:nvSpPr>
          <p:cNvPr id="184" name="Google Shape;184;p34"/>
          <p:cNvSpPr txBox="1"/>
          <p:nvPr>
            <p:ph idx="1" type="body"/>
          </p:nvPr>
        </p:nvSpPr>
        <p:spPr>
          <a:xfrm>
            <a:off x="534028" y="1412675"/>
            <a:ext cx="3071400" cy="30024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611BB8"/>
                </a:solidFill>
              </a:rPr>
              <a:t>“Continue the game”</a:t>
            </a:r>
            <a:endParaRPr b="1" sz="1800">
              <a:solidFill>
                <a:srgbClr val="611BB8"/>
              </a:solidFill>
            </a:endParaRPr>
          </a:p>
          <a:p>
            <a:pPr indent="-323850" lvl="0" marL="457200" rtl="0" algn="l">
              <a:spcBef>
                <a:spcPts val="1600"/>
              </a:spcBef>
              <a:spcAft>
                <a:spcPts val="0"/>
              </a:spcAft>
              <a:buSzPts val="1500"/>
              <a:buChar char="●"/>
            </a:pPr>
            <a:r>
              <a:rPr lang="en" sz="1500"/>
              <a:t>Continue the story by </a:t>
            </a:r>
            <a:r>
              <a:rPr lang="en" sz="1500">
                <a:solidFill>
                  <a:srgbClr val="611BB8"/>
                </a:solidFill>
              </a:rPr>
              <a:t>what is the NEXT most  important or interesting</a:t>
            </a:r>
            <a:r>
              <a:rPr lang="en" sz="1500">
                <a:solidFill>
                  <a:schemeClr val="accent3"/>
                </a:solidFill>
              </a:rPr>
              <a:t> </a:t>
            </a:r>
            <a:r>
              <a:rPr lang="en" sz="1500"/>
              <a:t>fact.</a:t>
            </a:r>
            <a:endParaRPr sz="1500"/>
          </a:p>
          <a:p>
            <a:pPr indent="-323850" lvl="0" marL="457200" rtl="0" algn="l">
              <a:spcBef>
                <a:spcPts val="0"/>
              </a:spcBef>
              <a:spcAft>
                <a:spcPts val="0"/>
              </a:spcAft>
              <a:buSzPts val="1500"/>
              <a:buChar char="●"/>
            </a:pPr>
            <a:r>
              <a:rPr lang="en" sz="1500"/>
              <a:t>Transition with </a:t>
            </a:r>
            <a:r>
              <a:rPr lang="en" sz="1500">
                <a:solidFill>
                  <a:srgbClr val="611BB8"/>
                </a:solidFill>
              </a:rPr>
              <a:t>LOGIC</a:t>
            </a:r>
            <a:r>
              <a:rPr lang="en" sz="1500">
                <a:solidFill>
                  <a:srgbClr val="6FA8DC"/>
                </a:solidFill>
              </a:rPr>
              <a:t> </a:t>
            </a:r>
            <a:r>
              <a:rPr lang="en" sz="1500"/>
              <a:t>- what info should come next?</a:t>
            </a:r>
            <a:endParaRPr sz="1500"/>
          </a:p>
          <a:p>
            <a:pPr indent="-323850" lvl="0" marL="457200" rtl="0" algn="l">
              <a:spcBef>
                <a:spcPts val="0"/>
              </a:spcBef>
              <a:spcAft>
                <a:spcPts val="0"/>
              </a:spcAft>
              <a:buSzPts val="1500"/>
              <a:buChar char="●"/>
            </a:pPr>
            <a:r>
              <a:rPr lang="en" sz="1500"/>
              <a:t>What quotes help confirm the information, add life to the story?</a:t>
            </a:r>
            <a:endParaRPr sz="15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85" name="Google Shape;185;p34"/>
          <p:cNvSpPr txBox="1"/>
          <p:nvPr>
            <p:ph idx="2" type="body"/>
          </p:nvPr>
        </p:nvSpPr>
        <p:spPr>
          <a:xfrm>
            <a:off x="4119277" y="1284075"/>
            <a:ext cx="4591200" cy="3002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a:latin typeface="Arial"/>
                <a:ea typeface="Arial"/>
                <a:cs typeface="Arial"/>
                <a:sym typeface="Arial"/>
              </a:rPr>
              <a:t>Charleston firefighters were dispatched to the Palms Apartments off Orange Grove Road just before 5 a.m. Feb. 7. A resident had dialed 911 to report smoke in the hallway, Chief Fire Marshal Mike Julazadeh said.</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latin typeface="Arial"/>
                <a:ea typeface="Arial"/>
                <a:cs typeface="Arial"/>
                <a:sym typeface="Arial"/>
              </a:rPr>
              <a:t>The three-alarm fire originated inside a unit at 220 Royal Palm Blvd., he said. </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latin typeface="Arial"/>
                <a:ea typeface="Arial"/>
                <a:cs typeface="Arial"/>
                <a:sym typeface="Arial"/>
              </a:rPr>
              <a:t>The large complex, which was built in 1966, contains 52 separate buildings and 408 total apartments. </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latin typeface="Arial"/>
                <a:ea typeface="Arial"/>
                <a:cs typeface="Arial"/>
                <a:sym typeface="Arial"/>
              </a:rPr>
              <a:t>“Five buildings is a lot but we were fortunate to contain the blaze before it engulfed the entire property,” Julazadeh said. “And we were even more fortunate to have no serious injuries.”</a:t>
            </a:r>
            <a:endParaRPr sz="1200">
              <a:latin typeface="Arial"/>
              <a:ea typeface="Arial"/>
              <a:cs typeface="Arial"/>
              <a:sym typeface="Arial"/>
            </a:endParaRPr>
          </a:p>
          <a:p>
            <a:pPr indent="0" lvl="0" marL="0" rtl="0" algn="l">
              <a:spcBef>
                <a:spcPts val="0"/>
              </a:spcBef>
              <a:spcAft>
                <a:spcPts val="1600"/>
              </a:spcAft>
              <a:buNone/>
            </a:pPr>
            <a:r>
              <a:t/>
            </a:r>
            <a:endParaRPr sz="13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602300" y="50767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“Inverted pyramid” - the end</a:t>
            </a:r>
            <a:endParaRPr/>
          </a:p>
        </p:txBody>
      </p:sp>
      <p:sp>
        <p:nvSpPr>
          <p:cNvPr id="191" name="Google Shape;191;p35"/>
          <p:cNvSpPr txBox="1"/>
          <p:nvPr>
            <p:ph idx="1" type="body"/>
          </p:nvPr>
        </p:nvSpPr>
        <p:spPr>
          <a:xfrm>
            <a:off x="534028" y="1412675"/>
            <a:ext cx="3071400" cy="30024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611BB8"/>
                </a:solidFill>
              </a:rPr>
              <a:t>“Finish the last point”</a:t>
            </a:r>
            <a:endParaRPr b="1" sz="1800">
              <a:solidFill>
                <a:srgbClr val="611BB8"/>
              </a:solidFill>
            </a:endParaRPr>
          </a:p>
          <a:p>
            <a:pPr indent="-323850" lvl="0" marL="457200" rtl="0" algn="l">
              <a:spcBef>
                <a:spcPts val="1800"/>
              </a:spcBef>
              <a:spcAft>
                <a:spcPts val="0"/>
              </a:spcAft>
              <a:buSzPts val="1500"/>
              <a:buChar char="●"/>
            </a:pPr>
            <a:r>
              <a:rPr b="1" lang="en">
                <a:solidFill>
                  <a:srgbClr val="611BB8"/>
                </a:solidFill>
                <a:latin typeface="Arial"/>
                <a:ea typeface="Arial"/>
                <a:cs typeface="Arial"/>
                <a:sym typeface="Arial"/>
              </a:rPr>
              <a:t>Avoid </a:t>
            </a:r>
            <a:r>
              <a:rPr i="1" lang="en">
                <a:solidFill>
                  <a:srgbClr val="611BB8"/>
                </a:solidFill>
                <a:latin typeface="Arial"/>
                <a:ea typeface="Arial"/>
                <a:cs typeface="Arial"/>
                <a:sym typeface="Arial"/>
              </a:rPr>
              <a:t>speech introduction/ cheerleader-type </a:t>
            </a:r>
            <a:r>
              <a:rPr lang="en">
                <a:solidFill>
                  <a:srgbClr val="611BB8"/>
                </a:solidFill>
                <a:latin typeface="Arial"/>
                <a:ea typeface="Arial"/>
                <a:cs typeface="Arial"/>
                <a:sym typeface="Arial"/>
              </a:rPr>
              <a:t>endings</a:t>
            </a:r>
            <a:r>
              <a:rPr lang="en">
                <a:solidFill>
                  <a:srgbClr val="333333"/>
                </a:solidFill>
                <a:latin typeface="Arial"/>
                <a:ea typeface="Arial"/>
                <a:cs typeface="Arial"/>
                <a:sym typeface="Arial"/>
              </a:rPr>
              <a:t>,</a:t>
            </a:r>
            <a:endParaRPr sz="1500"/>
          </a:p>
          <a:p>
            <a:pPr indent="-323850" lvl="0" marL="457200" rtl="0" algn="l">
              <a:spcBef>
                <a:spcPts val="1800"/>
              </a:spcBef>
              <a:spcAft>
                <a:spcPts val="0"/>
              </a:spcAft>
              <a:buSzPts val="1500"/>
              <a:buChar char="●"/>
            </a:pPr>
            <a:r>
              <a:rPr lang="en">
                <a:solidFill>
                  <a:srgbClr val="611BB8"/>
                </a:solidFill>
                <a:latin typeface="Arial"/>
                <a:ea typeface="Arial"/>
                <a:cs typeface="Arial"/>
                <a:sym typeface="Arial"/>
              </a:rPr>
              <a:t>Don’t introduce something new</a:t>
            </a:r>
            <a:endParaRPr>
              <a:solidFill>
                <a:srgbClr val="611BB8"/>
              </a:solidFill>
              <a:latin typeface="Arial"/>
              <a:ea typeface="Arial"/>
              <a:cs typeface="Arial"/>
              <a:sym typeface="Arial"/>
            </a:endParaRPr>
          </a:p>
          <a:p>
            <a:pPr indent="-317500" lvl="0" marL="457200" rtl="0" algn="l">
              <a:spcBef>
                <a:spcPts val="1800"/>
              </a:spcBef>
              <a:spcAft>
                <a:spcPts val="0"/>
              </a:spcAft>
              <a:buClr>
                <a:srgbClr val="611BB8"/>
              </a:buClr>
              <a:buSzPts val="1400"/>
              <a:buFont typeface="Arial"/>
              <a:buChar char="●"/>
            </a:pPr>
            <a:r>
              <a:rPr lang="en">
                <a:solidFill>
                  <a:srgbClr val="611BB8"/>
                </a:solidFill>
                <a:latin typeface="Arial"/>
                <a:ea typeface="Arial"/>
                <a:cs typeface="Arial"/>
                <a:sym typeface="Arial"/>
              </a:rPr>
              <a:t>Quotes are great final sentences - like ending a conversation.</a:t>
            </a:r>
            <a:endParaRPr>
              <a:solidFill>
                <a:srgbClr val="611BB8"/>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192" name="Google Shape;192;p35"/>
          <p:cNvSpPr txBox="1"/>
          <p:nvPr>
            <p:ph idx="2" type="body"/>
          </p:nvPr>
        </p:nvSpPr>
        <p:spPr>
          <a:xfrm>
            <a:off x="4119277" y="1284075"/>
            <a:ext cx="4591200" cy="3002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Residents living in 32 dwellings were also displaced due to loss of power and water in addition to the 56 apartments destroyed.</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The fire spread across seven buildings total. Five of those interconnected buildings were destroyed, according to the department. The other two buildings received substantial damage, authorities said.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Julazadeh said the town would find temporary housing for those displaced who didn’t have other options for temporary housing.</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“It will be six to eight months before anyone can live in these buildings,” he added.</a:t>
            </a:r>
            <a:endParaRPr sz="12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a:t>
            </a:r>
            <a:endParaRPr/>
          </a:p>
        </p:txBody>
      </p:sp>
      <p:sp>
        <p:nvSpPr>
          <p:cNvPr id="198" name="Google Shape;198;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lang="en">
                <a:solidFill>
                  <a:schemeClr val="dk1"/>
                </a:solidFill>
                <a:latin typeface="Arial"/>
                <a:ea typeface="Arial"/>
                <a:cs typeface="Arial"/>
                <a:sym typeface="Arial"/>
              </a:rPr>
              <a:t>Write in chronological order</a:t>
            </a:r>
            <a:r>
              <a:rPr lang="en">
                <a:solidFill>
                  <a:schemeClr val="accent1"/>
                </a:solidFill>
                <a:latin typeface="Arial"/>
                <a:ea typeface="Arial"/>
                <a:cs typeface="Arial"/>
                <a:sym typeface="Arial"/>
              </a:rPr>
              <a:t> - most important info first</a:t>
            </a:r>
            <a:endParaRPr>
              <a:solidFill>
                <a:schemeClr val="accent1"/>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a:solidFill>
                  <a:schemeClr val="dk1"/>
                </a:solidFill>
                <a:latin typeface="Arial"/>
                <a:ea typeface="Arial"/>
                <a:cs typeface="Arial"/>
                <a:sym typeface="Arial"/>
              </a:rPr>
              <a:t>Start sentences with the WHEN</a:t>
            </a:r>
            <a:r>
              <a:rPr lang="en">
                <a:solidFill>
                  <a:schemeClr val="accent1"/>
                </a:solidFill>
                <a:latin typeface="Arial"/>
                <a:ea typeface="Arial"/>
                <a:cs typeface="Arial"/>
                <a:sym typeface="Arial"/>
              </a:rPr>
              <a:t> info. </a:t>
            </a:r>
            <a:br>
              <a:rPr lang="en">
                <a:solidFill>
                  <a:schemeClr val="accent1"/>
                </a:solidFill>
                <a:latin typeface="Arial"/>
                <a:ea typeface="Arial"/>
                <a:cs typeface="Arial"/>
                <a:sym typeface="Arial"/>
              </a:rPr>
            </a:br>
            <a:r>
              <a:rPr lang="en">
                <a:solidFill>
                  <a:schemeClr val="accent1"/>
                </a:solidFill>
                <a:latin typeface="Arial"/>
                <a:ea typeface="Arial"/>
                <a:cs typeface="Arial"/>
                <a:sym typeface="Arial"/>
              </a:rPr>
              <a:t>	(“On Jan. 30…”)</a:t>
            </a:r>
            <a:endParaRPr>
              <a:solidFill>
                <a:schemeClr val="accent1"/>
              </a:solidFill>
              <a:latin typeface="Arial"/>
              <a:ea typeface="Arial"/>
              <a:cs typeface="Arial"/>
              <a:sym typeface="Arial"/>
            </a:endParaRPr>
          </a:p>
          <a:p>
            <a:pPr indent="0" lvl="0" marL="0" rtl="0" algn="l">
              <a:spcBef>
                <a:spcPts val="1800"/>
              </a:spcBef>
              <a:spcAft>
                <a:spcPts val="0"/>
              </a:spcAft>
              <a:buNone/>
            </a:pPr>
            <a:r>
              <a:rPr lang="en">
                <a:solidFill>
                  <a:schemeClr val="dk1"/>
                </a:solidFill>
                <a:latin typeface="Arial"/>
                <a:ea typeface="Arial"/>
                <a:cs typeface="Arial"/>
                <a:sym typeface="Arial"/>
              </a:rPr>
              <a:t>Have long sentences</a:t>
            </a:r>
            <a:r>
              <a:rPr lang="en">
                <a:solidFill>
                  <a:schemeClr val="accent1"/>
                </a:solidFill>
                <a:latin typeface="Arial"/>
                <a:ea typeface="Arial"/>
                <a:cs typeface="Arial"/>
                <a:sym typeface="Arial"/>
              </a:rPr>
              <a:t> (20-25 words is best)</a:t>
            </a:r>
            <a:endParaRPr>
              <a:solidFill>
                <a:schemeClr val="accent1"/>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a:solidFill>
                  <a:schemeClr val="dk1"/>
                </a:solidFill>
                <a:latin typeface="Arial"/>
                <a:ea typeface="Arial"/>
                <a:cs typeface="Arial"/>
                <a:sym typeface="Arial"/>
              </a:rPr>
              <a:t>Have more than one sentence per paragraph</a:t>
            </a:r>
            <a:endParaRPr>
              <a:solidFill>
                <a:schemeClr val="accent1"/>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a:solidFill>
                  <a:schemeClr val="dk1"/>
                </a:solidFill>
                <a:latin typeface="Arial"/>
                <a:ea typeface="Arial"/>
                <a:cs typeface="Arial"/>
                <a:sym typeface="Arial"/>
              </a:rPr>
              <a:t>Include any opinion</a:t>
            </a:r>
            <a:r>
              <a:rPr lang="en">
                <a:solidFill>
                  <a:schemeClr val="accent1"/>
                </a:solidFill>
                <a:latin typeface="Arial"/>
                <a:ea typeface="Arial"/>
                <a:cs typeface="Arial"/>
                <a:sym typeface="Arial"/>
              </a:rPr>
              <a:t>, assessment, evaluation</a:t>
            </a:r>
            <a:endParaRPr>
              <a:solidFill>
                <a:schemeClr val="accent1"/>
              </a:solidFill>
              <a:latin typeface="Arial"/>
              <a:ea typeface="Arial"/>
              <a:cs typeface="Arial"/>
              <a:sym typeface="Arial"/>
            </a:endParaRPr>
          </a:p>
          <a:p>
            <a:pPr indent="0" lvl="0" marL="457200" rtl="0" algn="l">
              <a:spcBef>
                <a:spcPts val="600"/>
              </a:spcBef>
              <a:spcAft>
                <a:spcPts val="0"/>
              </a:spcAft>
              <a:buNone/>
            </a:pPr>
            <a:r>
              <a:t/>
            </a:r>
            <a:endParaRPr>
              <a:solidFill>
                <a:schemeClr val="accent1"/>
              </a:solidFill>
            </a:endParaRPr>
          </a:p>
        </p:txBody>
      </p:sp>
      <p:sp>
        <p:nvSpPr>
          <p:cNvPr id="199" name="Google Shape;199;p36"/>
          <p:cNvSpPr txBox="1"/>
          <p:nvPr>
            <p:ph idx="2" type="body"/>
          </p:nvPr>
        </p:nvSpPr>
        <p:spPr>
          <a:xfrm>
            <a:off x="4832400" y="1152475"/>
            <a:ext cx="3999900" cy="34164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1800"/>
              </a:spcBef>
              <a:spcAft>
                <a:spcPts val="0"/>
              </a:spcAft>
              <a:buClr>
                <a:schemeClr val="dk2"/>
              </a:buClr>
              <a:buSzPts val="1100"/>
              <a:buFont typeface="Arial"/>
              <a:buNone/>
            </a:pPr>
            <a:r>
              <a:rPr lang="en">
                <a:solidFill>
                  <a:schemeClr val="accent1"/>
                </a:solidFill>
                <a:latin typeface="Arial"/>
                <a:ea typeface="Arial"/>
                <a:cs typeface="Arial"/>
                <a:sym typeface="Arial"/>
              </a:rPr>
              <a:t>*</a:t>
            </a:r>
            <a:r>
              <a:rPr b="1" lang="en">
                <a:solidFill>
                  <a:schemeClr val="dk1"/>
                </a:solidFill>
                <a:latin typeface="Arial"/>
                <a:ea typeface="Arial"/>
                <a:cs typeface="Arial"/>
                <a:sym typeface="Arial"/>
              </a:rPr>
              <a:t>DO NOT O</a:t>
            </a:r>
            <a:r>
              <a:rPr b="1" lang="en">
                <a:solidFill>
                  <a:schemeClr val="dk1"/>
                </a:solidFill>
                <a:latin typeface="Arial"/>
                <a:ea typeface="Arial"/>
                <a:cs typeface="Arial"/>
                <a:sym typeface="Arial"/>
              </a:rPr>
              <a:t>verwrite.</a:t>
            </a:r>
            <a:endParaRPr b="1">
              <a:solidFill>
                <a:schemeClr val="dk1"/>
              </a:solidFill>
              <a:latin typeface="Arial"/>
              <a:ea typeface="Arial"/>
              <a:cs typeface="Arial"/>
              <a:sym typeface="Arial"/>
            </a:endParaRPr>
          </a:p>
          <a:p>
            <a:pPr indent="0" lvl="0" marL="457200" rtl="0" algn="l">
              <a:spcBef>
                <a:spcPts val="600"/>
              </a:spcBef>
              <a:spcAft>
                <a:spcPts val="0"/>
              </a:spcAft>
              <a:buClr>
                <a:schemeClr val="dk2"/>
              </a:buClr>
              <a:buSzPts val="1100"/>
              <a:buFont typeface="Arial"/>
              <a:buNone/>
            </a:pPr>
            <a:r>
              <a:rPr lang="en" sz="1600">
                <a:solidFill>
                  <a:schemeClr val="accent1"/>
                </a:solidFill>
                <a:latin typeface="Arial"/>
                <a:ea typeface="Arial"/>
                <a:cs typeface="Arial"/>
                <a:sym typeface="Arial"/>
              </a:rPr>
              <a:t>Write direct and simple sentence structure for most sentences (subject, verb, object).</a:t>
            </a:r>
            <a:endParaRPr sz="1600">
              <a:solidFill>
                <a:schemeClr val="accent1"/>
              </a:solidFill>
              <a:latin typeface="Arial"/>
              <a:ea typeface="Arial"/>
              <a:cs typeface="Arial"/>
              <a:sym typeface="Arial"/>
            </a:endParaRPr>
          </a:p>
          <a:p>
            <a:pPr indent="0" lvl="0" marL="457200" rtl="0" algn="l">
              <a:spcBef>
                <a:spcPts val="600"/>
              </a:spcBef>
              <a:spcAft>
                <a:spcPts val="0"/>
              </a:spcAft>
              <a:buClr>
                <a:schemeClr val="dk2"/>
              </a:buClr>
              <a:buSzPts val="1100"/>
              <a:buFont typeface="Arial"/>
              <a:buNone/>
            </a:pPr>
            <a:r>
              <a:rPr lang="en" sz="1600">
                <a:solidFill>
                  <a:schemeClr val="accent1"/>
                </a:solidFill>
                <a:latin typeface="Arial"/>
                <a:ea typeface="Arial"/>
                <a:cs typeface="Arial"/>
                <a:sym typeface="Arial"/>
              </a:rPr>
              <a:t>For variety and rhythm, vary the length and type of sentence - mix short, direct sentences with complex ones:</a:t>
            </a:r>
            <a:endParaRPr sz="1600">
              <a:solidFill>
                <a:schemeClr val="accent1"/>
              </a:solidFill>
              <a:latin typeface="Arial"/>
              <a:ea typeface="Arial"/>
              <a:cs typeface="Arial"/>
              <a:sym typeface="Arial"/>
            </a:endParaRPr>
          </a:p>
          <a:p>
            <a:pPr indent="0" lvl="0" marL="457200" rtl="0" algn="l">
              <a:spcBef>
                <a:spcPts val="600"/>
              </a:spcBef>
              <a:spcAft>
                <a:spcPts val="0"/>
              </a:spcAft>
              <a:buClr>
                <a:schemeClr val="dk2"/>
              </a:buClr>
              <a:buSzPts val="1100"/>
              <a:buFont typeface="Arial"/>
              <a:buNone/>
            </a:pPr>
            <a:r>
              <a:rPr lang="en" sz="1600">
                <a:solidFill>
                  <a:schemeClr val="accent1"/>
                </a:solidFill>
                <a:latin typeface="Arial"/>
                <a:ea typeface="Arial"/>
                <a:cs typeface="Arial"/>
                <a:sym typeface="Arial"/>
              </a:rPr>
              <a:t>dependent clauses, prepositional phrases, conjunctions</a:t>
            </a:r>
            <a:endParaRPr sz="1600">
              <a:solidFill>
                <a:schemeClr val="accent1"/>
              </a:solidFill>
            </a:endParaRPr>
          </a:p>
          <a:p>
            <a:pPr indent="0" lvl="0" marL="0" rtl="0" algn="l">
              <a:spcBef>
                <a:spcPts val="0"/>
              </a:spcBef>
              <a:spcAft>
                <a:spcPts val="1600"/>
              </a:spcAft>
              <a:buNone/>
            </a:pPr>
            <a:r>
              <a:t/>
            </a:r>
            <a:endParaRPr sz="16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write QUOTES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Quotes</a:t>
            </a:r>
            <a:endParaRPr/>
          </a:p>
        </p:txBody>
      </p:sp>
      <p:sp>
        <p:nvSpPr>
          <p:cNvPr id="210" name="Google Shape;210;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Clr>
                <a:schemeClr val="dk2"/>
              </a:buClr>
              <a:buSzPts val="1100"/>
              <a:buFont typeface="Arial"/>
              <a:buNone/>
            </a:pPr>
            <a:r>
              <a:rPr lang="en" sz="2000">
                <a:solidFill>
                  <a:srgbClr val="646B86"/>
                </a:solidFill>
                <a:latin typeface="Arial"/>
                <a:ea typeface="Arial"/>
                <a:cs typeface="Arial"/>
                <a:sym typeface="Arial"/>
              </a:rPr>
              <a:t>Put attribution </a:t>
            </a:r>
            <a:r>
              <a:rPr b="1" lang="en" sz="2000">
                <a:solidFill>
                  <a:schemeClr val="dk1"/>
                </a:solidFill>
                <a:latin typeface="Arial"/>
                <a:ea typeface="Arial"/>
                <a:cs typeface="Arial"/>
                <a:sym typeface="Arial"/>
              </a:rPr>
              <a:t>AT THE END OR MIDDLE</a:t>
            </a:r>
            <a:r>
              <a:rPr b="1" lang="en" sz="2000">
                <a:solidFill>
                  <a:srgbClr val="3366FF"/>
                </a:solidFill>
                <a:latin typeface="Arial"/>
                <a:ea typeface="Arial"/>
                <a:cs typeface="Arial"/>
                <a:sym typeface="Arial"/>
              </a:rPr>
              <a:t> </a:t>
            </a:r>
            <a:r>
              <a:rPr lang="en" sz="2000">
                <a:solidFill>
                  <a:srgbClr val="646B86"/>
                </a:solidFill>
                <a:latin typeface="Arial"/>
                <a:ea typeface="Arial"/>
                <a:cs typeface="Arial"/>
                <a:sym typeface="Arial"/>
              </a:rPr>
              <a:t>of the quote</a:t>
            </a:r>
            <a:endParaRPr sz="2000">
              <a:solidFill>
                <a:srgbClr val="646B86"/>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sz="2000">
                <a:solidFill>
                  <a:srgbClr val="646B86"/>
                </a:solidFill>
                <a:latin typeface="Arial"/>
                <a:ea typeface="Arial"/>
                <a:cs typeface="Arial"/>
                <a:sym typeface="Arial"/>
              </a:rPr>
              <a:t>Punctuation </a:t>
            </a:r>
            <a:r>
              <a:rPr b="1" lang="en" sz="2000">
                <a:solidFill>
                  <a:schemeClr val="dk1"/>
                </a:solidFill>
                <a:latin typeface="Arial"/>
                <a:ea typeface="Arial"/>
                <a:cs typeface="Arial"/>
                <a:sym typeface="Arial"/>
              </a:rPr>
              <a:t>ALWAYS GOES INSIDE</a:t>
            </a:r>
            <a:r>
              <a:rPr b="1" lang="en" sz="2000">
                <a:solidFill>
                  <a:srgbClr val="3366FF"/>
                </a:solidFill>
                <a:latin typeface="Arial"/>
                <a:ea typeface="Arial"/>
                <a:cs typeface="Arial"/>
                <a:sym typeface="Arial"/>
              </a:rPr>
              <a:t> </a:t>
            </a:r>
            <a:r>
              <a:rPr lang="en" sz="2000">
                <a:solidFill>
                  <a:srgbClr val="646B86"/>
                </a:solidFill>
                <a:latin typeface="Arial"/>
                <a:ea typeface="Arial"/>
                <a:cs typeface="Arial"/>
                <a:sym typeface="Arial"/>
              </a:rPr>
              <a:t>quote marks</a:t>
            </a:r>
            <a:endParaRPr sz="2000">
              <a:solidFill>
                <a:srgbClr val="646B86"/>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sz="2000">
                <a:solidFill>
                  <a:srgbClr val="646B86"/>
                </a:solidFill>
                <a:latin typeface="Arial"/>
                <a:ea typeface="Arial"/>
                <a:cs typeface="Arial"/>
                <a:sym typeface="Arial"/>
              </a:rPr>
              <a:t>Use </a:t>
            </a:r>
            <a:r>
              <a:rPr b="1" lang="en" sz="2000">
                <a:solidFill>
                  <a:schemeClr val="dk1"/>
                </a:solidFill>
                <a:latin typeface="Arial"/>
                <a:ea typeface="Arial"/>
                <a:cs typeface="Arial"/>
                <a:sym typeface="Arial"/>
              </a:rPr>
              <a:t>“SAID” almost always</a:t>
            </a:r>
            <a:r>
              <a:rPr b="1" lang="en" sz="2000">
                <a:solidFill>
                  <a:srgbClr val="3366FF"/>
                </a:solidFill>
                <a:latin typeface="Arial"/>
                <a:ea typeface="Arial"/>
                <a:cs typeface="Arial"/>
                <a:sym typeface="Arial"/>
              </a:rPr>
              <a:t> </a:t>
            </a:r>
            <a:r>
              <a:rPr lang="en" sz="2000">
                <a:solidFill>
                  <a:srgbClr val="646B86"/>
                </a:solidFill>
                <a:latin typeface="Arial"/>
                <a:ea typeface="Arial"/>
                <a:cs typeface="Arial"/>
                <a:sym typeface="Arial"/>
              </a:rPr>
              <a:t>(occasionally can use “added” “pointed out” “noted” because they are neutral.</a:t>
            </a:r>
            <a:endParaRPr sz="2000">
              <a:solidFill>
                <a:srgbClr val="646B86"/>
              </a:solidFill>
              <a:latin typeface="Arial"/>
              <a:ea typeface="Arial"/>
              <a:cs typeface="Arial"/>
              <a:sym typeface="Arial"/>
            </a:endParaRPr>
          </a:p>
          <a:p>
            <a:pPr indent="0" lvl="0" marL="0" rtl="0" algn="l">
              <a:spcBef>
                <a:spcPts val="1800"/>
              </a:spcBef>
              <a:spcAft>
                <a:spcPts val="0"/>
              </a:spcAft>
              <a:buClr>
                <a:schemeClr val="dk2"/>
              </a:buClr>
              <a:buSzPts val="1100"/>
              <a:buFont typeface="Arial"/>
              <a:buNone/>
            </a:pPr>
            <a:r>
              <a:rPr lang="en" sz="2000">
                <a:solidFill>
                  <a:srgbClr val="646B86"/>
                </a:solidFill>
                <a:latin typeface="Arial"/>
                <a:ea typeface="Arial"/>
                <a:cs typeface="Arial"/>
                <a:sym typeface="Arial"/>
              </a:rPr>
              <a:t>**Quote </a:t>
            </a:r>
            <a:r>
              <a:rPr b="1" lang="en" sz="2000">
                <a:solidFill>
                  <a:schemeClr val="dk1"/>
                </a:solidFill>
                <a:latin typeface="Arial"/>
                <a:ea typeface="Arial"/>
                <a:cs typeface="Arial"/>
                <a:sym typeface="Arial"/>
              </a:rPr>
              <a:t>ONLY INTERESTING</a:t>
            </a:r>
            <a:r>
              <a:rPr b="1" lang="en" sz="2000">
                <a:solidFill>
                  <a:srgbClr val="3366FF"/>
                </a:solidFill>
                <a:latin typeface="Arial"/>
                <a:ea typeface="Arial"/>
                <a:cs typeface="Arial"/>
                <a:sym typeface="Arial"/>
              </a:rPr>
              <a:t> </a:t>
            </a:r>
            <a:r>
              <a:rPr lang="en" sz="2000">
                <a:solidFill>
                  <a:srgbClr val="646B86"/>
                </a:solidFill>
                <a:latin typeface="Arial"/>
                <a:ea typeface="Arial"/>
                <a:cs typeface="Arial"/>
                <a:sym typeface="Arial"/>
              </a:rPr>
              <a:t>comments – things that express </a:t>
            </a:r>
            <a:r>
              <a:rPr lang="en" sz="2000">
                <a:solidFill>
                  <a:schemeClr val="dk1"/>
                </a:solidFill>
                <a:latin typeface="Arial"/>
                <a:ea typeface="Arial"/>
                <a:cs typeface="Arial"/>
                <a:sym typeface="Arial"/>
              </a:rPr>
              <a:t>reaction, opinion, emotion, analysis</a:t>
            </a:r>
            <a:r>
              <a:rPr lang="en" sz="2000">
                <a:solidFill>
                  <a:srgbClr val="646B86"/>
                </a:solidFill>
                <a:latin typeface="Arial"/>
                <a:ea typeface="Arial"/>
                <a:cs typeface="Arial"/>
                <a:sym typeface="Arial"/>
              </a:rPr>
              <a:t> from the source.</a:t>
            </a:r>
            <a:endParaRPr sz="2000">
              <a:solidFill>
                <a:srgbClr val="646B86"/>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 NOT...</a:t>
            </a:r>
            <a:endParaRPr/>
          </a:p>
        </p:txBody>
      </p:sp>
      <p:sp>
        <p:nvSpPr>
          <p:cNvPr id="216" name="Google Shape;216;p3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600" u="sng">
                <a:solidFill>
                  <a:srgbClr val="FFFFFF"/>
                </a:solidFill>
                <a:latin typeface="Arial"/>
                <a:ea typeface="Arial"/>
                <a:cs typeface="Arial"/>
                <a:sym typeface="Arial"/>
              </a:rPr>
              <a:t>Grant Riller said, </a:t>
            </a:r>
            <a:r>
              <a:rPr lang="en" sz="1600">
                <a:solidFill>
                  <a:srgbClr val="FFFFFF"/>
                </a:solidFill>
                <a:latin typeface="Arial"/>
                <a:ea typeface="Arial"/>
                <a:cs typeface="Arial"/>
                <a:sym typeface="Arial"/>
              </a:rPr>
              <a:t>“I didn’t see that coming but that didn’t really bother me. But after Banks punched Brevin, I wasn’t going to let that go. I knew they were fired up after losing a close game at the last second, so we’ve got to keep from letting their emotions get to us. We’re on a good run here and need to stay focused to try and get back into the conference lead. I should have done more to control it.”</a:t>
            </a:r>
            <a:endParaRPr sz="1600">
              <a:solidFill>
                <a:srgbClr val="FFFFFF"/>
              </a:solidFill>
            </a:endParaRPr>
          </a:p>
        </p:txBody>
      </p:sp>
      <p:sp>
        <p:nvSpPr>
          <p:cNvPr id="217" name="Google Shape;217;p3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Put attribution </a:t>
            </a:r>
            <a:endParaRPr/>
          </a:p>
          <a:p>
            <a:pPr indent="0" lvl="0" marL="0" rtl="0" algn="ctr">
              <a:spcBef>
                <a:spcPts val="0"/>
              </a:spcBef>
              <a:spcAft>
                <a:spcPts val="0"/>
              </a:spcAft>
              <a:buNone/>
            </a:pPr>
            <a:r>
              <a:rPr lang="en"/>
              <a:t>in front of the quote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Instead...</a:t>
            </a:r>
            <a:endParaRPr/>
          </a:p>
        </p:txBody>
      </p:sp>
      <p:sp>
        <p:nvSpPr>
          <p:cNvPr id="223" name="Google Shape;223;p4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Put attribution </a:t>
            </a:r>
            <a:endParaRPr/>
          </a:p>
          <a:p>
            <a:pPr indent="0" lvl="0" marL="0" rtl="0" algn="ctr">
              <a:spcBef>
                <a:spcPts val="0"/>
              </a:spcBef>
              <a:spcAft>
                <a:spcPts val="0"/>
              </a:spcAft>
              <a:buNone/>
            </a:pPr>
            <a:r>
              <a:rPr lang="en"/>
              <a:t>in the </a:t>
            </a:r>
            <a:r>
              <a:rPr lang="en">
                <a:solidFill>
                  <a:schemeClr val="dk1"/>
                </a:solidFill>
              </a:rPr>
              <a:t>middle</a:t>
            </a:r>
            <a:endParaRPr>
              <a:solidFill>
                <a:schemeClr val="dk1"/>
              </a:solidFill>
            </a:endParaRPr>
          </a:p>
          <a:p>
            <a:pPr indent="0" lvl="0" marL="0" rtl="0" algn="ctr">
              <a:spcBef>
                <a:spcPts val="0"/>
              </a:spcBef>
              <a:spcAft>
                <a:spcPts val="0"/>
              </a:spcAft>
              <a:buNone/>
            </a:pPr>
            <a:r>
              <a:rPr lang="en"/>
              <a:t>or at the </a:t>
            </a:r>
            <a:r>
              <a:rPr lang="en">
                <a:solidFill>
                  <a:schemeClr val="dk1"/>
                </a:solidFill>
              </a:rPr>
              <a:t>end</a:t>
            </a:r>
            <a:endParaRPr>
              <a:solidFill>
                <a:schemeClr val="dk1"/>
              </a:solidFill>
            </a:endParaRPr>
          </a:p>
        </p:txBody>
      </p:sp>
      <p:sp>
        <p:nvSpPr>
          <p:cNvPr id="224" name="Google Shape;224;p40"/>
          <p:cNvSpPr txBox="1"/>
          <p:nvPr>
            <p:ph idx="2" type="body"/>
          </p:nvPr>
        </p:nvSpPr>
        <p:spPr>
          <a:xfrm>
            <a:off x="496765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600">
                <a:solidFill>
                  <a:srgbClr val="FFFFFF"/>
                </a:solidFill>
                <a:latin typeface="Arial"/>
                <a:ea typeface="Arial"/>
                <a:cs typeface="Arial"/>
                <a:sym typeface="Arial"/>
              </a:rPr>
              <a:t>“I didn’t see that coming but that didn’t really bother me. But after Banks punched Brevin, I wasn’t going to let that go. I knew they were fired up after losing a close game at the last second, so we’ve got to keep from letting their emotions get to us,” </a:t>
            </a:r>
            <a:r>
              <a:rPr lang="en" sz="1600" u="sng">
                <a:solidFill>
                  <a:srgbClr val="FFFFFF"/>
                </a:solidFill>
                <a:latin typeface="Arial"/>
                <a:ea typeface="Arial"/>
                <a:cs typeface="Arial"/>
                <a:sym typeface="Arial"/>
              </a:rPr>
              <a:t>said CofC guard Grant Riller.</a:t>
            </a:r>
            <a:r>
              <a:rPr lang="en" sz="1600">
                <a:solidFill>
                  <a:srgbClr val="FFFFFF"/>
                </a:solidFill>
                <a:latin typeface="Arial"/>
                <a:ea typeface="Arial"/>
                <a:cs typeface="Arial"/>
                <a:sym typeface="Arial"/>
              </a:rPr>
              <a:t> “We’re on a good run here and need to stay focused to try and get back into the conference lead. I should have done more to control it.”</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Or even better...</a:t>
            </a:r>
            <a:endParaRPr/>
          </a:p>
        </p:txBody>
      </p:sp>
      <p:sp>
        <p:nvSpPr>
          <p:cNvPr id="230" name="Google Shape;230;p4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Paraphrase some substance from the quote to write a “lead-in” sentence (separate sentence, separate paragraph) and then end with a short quote of the best part.</a:t>
            </a:r>
            <a:endParaRPr/>
          </a:p>
        </p:txBody>
      </p:sp>
      <p:sp>
        <p:nvSpPr>
          <p:cNvPr id="231" name="Google Shape;231;p4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Arial"/>
                <a:ea typeface="Arial"/>
                <a:cs typeface="Arial"/>
                <a:sym typeface="Arial"/>
              </a:rPr>
              <a:t>Cougars point guard Grant Riller said he didn’t like that Banks punched Galloway but acknowledged that he and his teammates have to control their actions better.</a:t>
            </a:r>
            <a:endParaRPr sz="1600">
              <a:solidFill>
                <a:srgbClr val="FFFFFF"/>
              </a:solidFill>
              <a:latin typeface="Arial"/>
              <a:ea typeface="Arial"/>
              <a:cs typeface="Arial"/>
              <a:sym typeface="Arial"/>
            </a:endParaRPr>
          </a:p>
          <a:p>
            <a:pPr indent="0" lvl="0" marL="0" rtl="0" algn="l">
              <a:spcBef>
                <a:spcPts val="0"/>
              </a:spcBef>
              <a:spcAft>
                <a:spcPts val="0"/>
              </a:spcAft>
              <a:buNone/>
            </a:pPr>
            <a:r>
              <a:t/>
            </a:r>
            <a:endParaRPr sz="1600">
              <a:solidFill>
                <a:srgbClr val="FFFFFF"/>
              </a:solidFill>
              <a:latin typeface="Arial"/>
              <a:ea typeface="Arial"/>
              <a:cs typeface="Arial"/>
              <a:sym typeface="Arial"/>
            </a:endParaRPr>
          </a:p>
          <a:p>
            <a:pPr indent="0" lvl="0" marL="0" rtl="0" algn="l">
              <a:spcBef>
                <a:spcPts val="0"/>
              </a:spcBef>
              <a:spcAft>
                <a:spcPts val="0"/>
              </a:spcAft>
              <a:buNone/>
            </a:pPr>
            <a:r>
              <a:rPr lang="en" sz="1600">
                <a:solidFill>
                  <a:srgbClr val="FFFFFF"/>
                </a:solidFill>
                <a:latin typeface="Arial"/>
                <a:ea typeface="Arial"/>
                <a:cs typeface="Arial"/>
                <a:sym typeface="Arial"/>
              </a:rPr>
              <a:t>“I knew they were fired up after losing a close game at the last second, so we’ve got to keep from letting their emotions get to us,” </a:t>
            </a:r>
            <a:r>
              <a:rPr lang="en" sz="1600" u="sng">
                <a:solidFill>
                  <a:srgbClr val="FFFFFF"/>
                </a:solidFill>
                <a:latin typeface="Arial"/>
                <a:ea typeface="Arial"/>
                <a:cs typeface="Arial"/>
                <a:sym typeface="Arial"/>
              </a:rPr>
              <a:t>Riller said. </a:t>
            </a:r>
            <a:r>
              <a:rPr lang="en" sz="1600">
                <a:solidFill>
                  <a:srgbClr val="FFFFFF"/>
                </a:solidFill>
                <a:latin typeface="Arial"/>
                <a:ea typeface="Arial"/>
                <a:cs typeface="Arial"/>
                <a:sym typeface="Arial"/>
              </a:rPr>
              <a:t>“We’re on a good run here and need to stay focused to try and get back into the conference lead. I should have done more to control it.”</a:t>
            </a:r>
            <a:endParaRPr sz="1400"/>
          </a:p>
          <a:p>
            <a:pPr indent="0" lvl="0" marL="0" rtl="0" algn="l">
              <a:spcBef>
                <a:spcPts val="0"/>
              </a:spcBef>
              <a:spcAft>
                <a:spcPts val="0"/>
              </a:spcAft>
              <a:buClr>
                <a:schemeClr val="dk2"/>
              </a:buClr>
              <a:buSzPts val="1100"/>
              <a:buFont typeface="Arial"/>
              <a:buNone/>
            </a:pPr>
            <a:r>
              <a:t/>
            </a:r>
            <a:endParaRPr sz="1600" u="sng">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rules for writing a </a:t>
            </a:r>
            <a:r>
              <a:rPr lang="en">
                <a:solidFill>
                  <a:schemeClr val="dk1"/>
                </a:solidFill>
              </a:rPr>
              <a:t>headline</a:t>
            </a:r>
            <a:r>
              <a:rPr lang="en"/>
              <a:t> </a:t>
            </a:r>
            <a:r>
              <a:rPr lang="en" sz="1800">
                <a:solidFill>
                  <a:schemeClr val="lt2"/>
                </a:solidFill>
              </a:rPr>
              <a:t>(not a title!)</a:t>
            </a:r>
            <a:endParaRPr sz="1800">
              <a:solidFill>
                <a:schemeClr val="lt2"/>
              </a:solidFill>
            </a:endParaRPr>
          </a:p>
        </p:txBody>
      </p:sp>
      <p:sp>
        <p:nvSpPr>
          <p:cNvPr id="237" name="Google Shape;237;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Focus on the </a:t>
            </a:r>
            <a:r>
              <a:rPr b="1" lang="en">
                <a:solidFill>
                  <a:schemeClr val="dk1"/>
                </a:solidFill>
              </a:rPr>
              <a:t>main news of the story</a:t>
            </a:r>
            <a:endParaRPr b="1">
              <a:solidFill>
                <a:schemeClr val="dk1"/>
              </a:solidFill>
            </a:endParaRPr>
          </a:p>
          <a:p>
            <a:pPr indent="-342900" lvl="0" marL="457200" rtl="0" algn="l">
              <a:spcBef>
                <a:spcPts val="0"/>
              </a:spcBef>
              <a:spcAft>
                <a:spcPts val="0"/>
              </a:spcAft>
              <a:buSzPts val="1800"/>
              <a:buChar char="●"/>
            </a:pPr>
            <a:r>
              <a:rPr lang="en"/>
              <a:t>Aim for specific and </a:t>
            </a:r>
            <a:r>
              <a:rPr b="1" lang="en">
                <a:solidFill>
                  <a:schemeClr val="dk1"/>
                </a:solidFill>
              </a:rPr>
              <a:t>attention-getting VERBS</a:t>
            </a:r>
            <a:r>
              <a:rPr lang="en"/>
              <a:t> </a:t>
            </a:r>
            <a:endParaRPr/>
          </a:p>
          <a:p>
            <a:pPr indent="-342900" lvl="0" marL="457200" rtl="0" algn="l">
              <a:spcBef>
                <a:spcPts val="0"/>
              </a:spcBef>
              <a:spcAft>
                <a:spcPts val="0"/>
              </a:spcAft>
              <a:buSzPts val="1800"/>
              <a:buChar char="●"/>
            </a:pPr>
            <a:r>
              <a:rPr b="1" lang="en">
                <a:solidFill>
                  <a:schemeClr val="dk1"/>
                </a:solidFill>
              </a:rPr>
              <a:t>Don’t use articles </a:t>
            </a:r>
            <a:r>
              <a:rPr lang="en"/>
              <a:t>(“a” “an” “the”)</a:t>
            </a:r>
            <a:endParaRPr/>
          </a:p>
          <a:p>
            <a:pPr indent="-342900" lvl="0" marL="457200" rtl="0" algn="l">
              <a:spcBef>
                <a:spcPts val="0"/>
              </a:spcBef>
              <a:spcAft>
                <a:spcPts val="0"/>
              </a:spcAft>
              <a:buSzPts val="1800"/>
              <a:buChar char="●"/>
            </a:pPr>
            <a:r>
              <a:rPr b="1" lang="en">
                <a:solidFill>
                  <a:schemeClr val="dk1"/>
                </a:solidFill>
              </a:rPr>
              <a:t>Use commas</a:t>
            </a:r>
            <a:r>
              <a:rPr lang="en"/>
              <a:t> instead of “and”</a:t>
            </a:r>
            <a:endParaRPr/>
          </a:p>
          <a:p>
            <a:pPr indent="-342900" lvl="0" marL="457200" rtl="0" algn="l">
              <a:spcBef>
                <a:spcPts val="0"/>
              </a:spcBef>
              <a:spcAft>
                <a:spcPts val="0"/>
              </a:spcAft>
              <a:buSzPts val="1800"/>
              <a:buChar char="●"/>
            </a:pPr>
            <a:r>
              <a:rPr lang="en"/>
              <a:t>Can </a:t>
            </a:r>
            <a:r>
              <a:rPr b="1" lang="en">
                <a:solidFill>
                  <a:schemeClr val="dk1"/>
                </a:solidFill>
              </a:rPr>
              <a:t>always use the numeral</a:t>
            </a:r>
            <a:r>
              <a:rPr lang="en"/>
              <a:t> for a number reference</a:t>
            </a:r>
            <a:endParaRPr/>
          </a:p>
          <a:p>
            <a:pPr indent="-342900" lvl="0" marL="457200" rtl="0" algn="l">
              <a:spcBef>
                <a:spcPts val="0"/>
              </a:spcBef>
              <a:spcAft>
                <a:spcPts val="0"/>
              </a:spcAft>
              <a:buSzPts val="1800"/>
              <a:buChar char="●"/>
            </a:pPr>
            <a:r>
              <a:rPr b="1" lang="en">
                <a:solidFill>
                  <a:schemeClr val="dk1"/>
                </a:solidFill>
              </a:rPr>
              <a:t>Use single quotes</a:t>
            </a:r>
            <a:r>
              <a:rPr lang="en"/>
              <a:t> instead of double</a:t>
            </a:r>
            <a:endParaRPr/>
          </a:p>
          <a:p>
            <a:pPr indent="-342900" lvl="0" marL="457200" rtl="0" algn="l">
              <a:spcBef>
                <a:spcPts val="0"/>
              </a:spcBef>
              <a:spcAft>
                <a:spcPts val="0"/>
              </a:spcAft>
              <a:buSzPts val="1800"/>
              <a:buChar char="●"/>
            </a:pPr>
            <a:r>
              <a:rPr b="1" lang="en">
                <a:solidFill>
                  <a:srgbClr val="611BB8"/>
                </a:solidFill>
              </a:rPr>
              <a:t>Do NOT capitalize every word</a:t>
            </a:r>
            <a:r>
              <a:rPr lang="en"/>
              <a:t> - just first word and proper nouns</a:t>
            </a:r>
            <a:endParaRPr/>
          </a:p>
          <a:p>
            <a:pPr indent="0" lvl="0" marL="0" rtl="0" algn="l">
              <a:spcBef>
                <a:spcPts val="1600"/>
              </a:spcBef>
              <a:spcAft>
                <a:spcPts val="0"/>
              </a:spcAft>
              <a:buNone/>
            </a:pPr>
            <a:r>
              <a:rPr i="1" lang="en"/>
              <a:t>Example: </a:t>
            </a:r>
            <a:endParaRPr i="1"/>
          </a:p>
          <a:p>
            <a:pPr indent="0" lvl="0" marL="0" rtl="0" algn="l">
              <a:spcBef>
                <a:spcPts val="1600"/>
              </a:spcBef>
              <a:spcAft>
                <a:spcPts val="0"/>
              </a:spcAft>
              <a:buNone/>
            </a:pPr>
            <a:r>
              <a:rPr b="1" lang="en">
                <a:solidFill>
                  <a:schemeClr val="dk1"/>
                </a:solidFill>
              </a:rPr>
              <a:t>Russia, Hong Kong place travel restrictions on China; reports show ‘more than 1,000 infected’ with coronavirus</a:t>
            </a:r>
            <a:endParaRPr b="1">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Promoting news on social media</a:t>
            </a:r>
            <a:endParaRPr/>
          </a:p>
        </p:txBody>
      </p:sp>
      <p:sp>
        <p:nvSpPr>
          <p:cNvPr id="243" name="Google Shape;24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 same </a:t>
            </a:r>
            <a:r>
              <a:rPr b="1" lang="en">
                <a:solidFill>
                  <a:schemeClr val="dk1"/>
                </a:solidFill>
              </a:rPr>
              <a:t>Trifecta principles</a:t>
            </a:r>
            <a:r>
              <a:rPr lang="en"/>
              <a:t> with tweet, status update, Instagram post:</a:t>
            </a:r>
            <a:endParaRPr/>
          </a:p>
          <a:p>
            <a:pPr indent="457200" lvl="0" marL="457200" rtl="0" algn="l">
              <a:spcBef>
                <a:spcPts val="1600"/>
              </a:spcBef>
              <a:spcAft>
                <a:spcPts val="0"/>
              </a:spcAft>
              <a:buNone/>
            </a:pPr>
            <a:r>
              <a:rPr lang="en">
                <a:solidFill>
                  <a:schemeClr val="dk1"/>
                </a:solidFill>
              </a:rPr>
              <a:t>Concise, Informative, Interesting</a:t>
            </a:r>
            <a:endParaRPr>
              <a:solidFill>
                <a:schemeClr val="dk1"/>
              </a:solidFill>
            </a:endParaRPr>
          </a:p>
          <a:p>
            <a:pPr indent="0" lvl="0" marL="0" rtl="0" algn="l">
              <a:spcBef>
                <a:spcPts val="1600"/>
              </a:spcBef>
              <a:spcAft>
                <a:spcPts val="0"/>
              </a:spcAft>
              <a:buNone/>
            </a:pPr>
            <a:r>
              <a:rPr b="1" lang="en">
                <a:solidFill>
                  <a:schemeClr val="dk1"/>
                </a:solidFill>
              </a:rPr>
              <a:t>Never re-write the headline</a:t>
            </a:r>
            <a:r>
              <a:rPr lang="en"/>
              <a:t> as the tweet or post.</a:t>
            </a:r>
            <a:endParaRPr/>
          </a:p>
          <a:p>
            <a:pPr indent="0" lvl="0" marL="0" rtl="0" algn="l">
              <a:spcBef>
                <a:spcPts val="1600"/>
              </a:spcBef>
              <a:spcAft>
                <a:spcPts val="0"/>
              </a:spcAft>
              <a:buNone/>
            </a:pPr>
            <a:r>
              <a:rPr b="1" lang="en">
                <a:solidFill>
                  <a:schemeClr val="dk1"/>
                </a:solidFill>
              </a:rPr>
              <a:t>Tag people, places</a:t>
            </a:r>
            <a:r>
              <a:rPr lang="en"/>
              <a:t> as much as possible (w/o overdoing it)</a:t>
            </a:r>
            <a:endParaRPr/>
          </a:p>
          <a:p>
            <a:pPr indent="0" lvl="0" marL="0" rtl="0" algn="l">
              <a:spcBef>
                <a:spcPts val="1600"/>
              </a:spcBef>
              <a:spcAft>
                <a:spcPts val="1600"/>
              </a:spcAft>
              <a:buNone/>
            </a:pPr>
            <a:r>
              <a:rPr lang="en">
                <a:solidFill>
                  <a:schemeClr val="dk1"/>
                </a:solidFill>
              </a:rPr>
              <a:t>Remember the </a:t>
            </a:r>
            <a:r>
              <a:rPr b="1" lang="en">
                <a:solidFill>
                  <a:schemeClr val="dk1"/>
                </a:solidFill>
              </a:rPr>
              <a:t>goal</a:t>
            </a:r>
            <a:r>
              <a:rPr b="1" lang="en"/>
              <a:t> </a:t>
            </a:r>
            <a:r>
              <a:rPr lang="en"/>
              <a:t>- to get people </a:t>
            </a:r>
            <a:r>
              <a:rPr b="1" lang="en">
                <a:solidFill>
                  <a:schemeClr val="dk1"/>
                </a:solidFill>
              </a:rPr>
              <a:t>to click on the story</a:t>
            </a:r>
            <a:r>
              <a:rPr lang="en"/>
              <a:t>, so make it enticing but not “clickbait”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keep in mind about journalism</a:t>
            </a:r>
            <a:endParaRPr/>
          </a:p>
        </p:txBody>
      </p:sp>
      <p:sp>
        <p:nvSpPr>
          <p:cNvPr id="128" name="Google Shape;128;p26"/>
          <p:cNvSpPr txBox="1"/>
          <p:nvPr>
            <p:ph idx="1" type="body"/>
          </p:nvPr>
        </p:nvSpPr>
        <p:spPr>
          <a:xfrm>
            <a:off x="311700" y="1152475"/>
            <a:ext cx="3999900" cy="3847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Journalism is not the same thing as “media”</a:t>
            </a:r>
            <a:endParaRPr sz="2400"/>
          </a:p>
          <a:p>
            <a:pPr indent="-381000" lvl="0" marL="457200" rtl="0" algn="l">
              <a:spcBef>
                <a:spcPts val="0"/>
              </a:spcBef>
              <a:spcAft>
                <a:spcPts val="0"/>
              </a:spcAft>
              <a:buSzPts val="2400"/>
              <a:buChar char="●"/>
            </a:pPr>
            <a:r>
              <a:rPr lang="en" sz="2400"/>
              <a:t>Mainstream news sources (national newspapers, in particular) report truth, not bias.</a:t>
            </a:r>
            <a:endParaRPr sz="2400"/>
          </a:p>
          <a:p>
            <a:pPr indent="-381000" lvl="0" marL="457200" rtl="0" algn="l">
              <a:spcBef>
                <a:spcPts val="0"/>
              </a:spcBef>
              <a:spcAft>
                <a:spcPts val="0"/>
              </a:spcAft>
              <a:buSzPts val="2400"/>
              <a:buChar char="●"/>
            </a:pPr>
            <a:r>
              <a:rPr lang="en" sz="2400"/>
              <a:t>Journalists tell important stories, expose corruption</a:t>
            </a:r>
            <a:endParaRPr sz="2400"/>
          </a:p>
        </p:txBody>
      </p:sp>
      <p:sp>
        <p:nvSpPr>
          <p:cNvPr id="129" name="Google Shape;129;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0" name="Google Shape;130;p26"/>
          <p:cNvPicPr preferRelativeResize="0"/>
          <p:nvPr/>
        </p:nvPicPr>
        <p:blipFill>
          <a:blip r:embed="rId3">
            <a:alphaModFix/>
          </a:blip>
          <a:stretch>
            <a:fillRect/>
          </a:stretch>
        </p:blipFill>
        <p:spPr>
          <a:xfrm>
            <a:off x="4452525" y="1270101"/>
            <a:ext cx="4574274" cy="3070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50" name="Google Shape;250;p4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1" name="Google Shape;251;p44"/>
          <p:cNvPicPr preferRelativeResize="0"/>
          <p:nvPr/>
        </p:nvPicPr>
        <p:blipFill>
          <a:blip r:embed="rId3">
            <a:alphaModFix/>
          </a:blip>
          <a:stretch>
            <a:fillRect/>
          </a:stretch>
        </p:blipFill>
        <p:spPr>
          <a:xfrm>
            <a:off x="4780812" y="445025"/>
            <a:ext cx="4363175" cy="4436150"/>
          </a:xfrm>
          <a:prstGeom prst="rect">
            <a:avLst/>
          </a:prstGeom>
          <a:noFill/>
          <a:ln>
            <a:noFill/>
          </a:ln>
        </p:spPr>
      </p:pic>
      <p:pic>
        <p:nvPicPr>
          <p:cNvPr id="252" name="Google Shape;252;p44"/>
          <p:cNvPicPr preferRelativeResize="0"/>
          <p:nvPr/>
        </p:nvPicPr>
        <p:blipFill>
          <a:blip r:embed="rId4">
            <a:alphaModFix/>
          </a:blip>
          <a:stretch>
            <a:fillRect/>
          </a:stretch>
        </p:blipFill>
        <p:spPr>
          <a:xfrm>
            <a:off x="55425" y="445025"/>
            <a:ext cx="4725374" cy="412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Writing news</a:t>
            </a:r>
            <a:endParaRPr/>
          </a:p>
        </p:txBody>
      </p:sp>
      <p:sp>
        <p:nvSpPr>
          <p:cNvPr id="136" name="Google Shape;136;p27"/>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information in an interesting 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Concise</a:t>
            </a:r>
            <a:endParaRPr/>
          </a:p>
          <a:p>
            <a:pPr indent="0" lvl="0" marL="0" rtl="0" algn="ctr">
              <a:spcBef>
                <a:spcPts val="0"/>
              </a:spcBef>
              <a:spcAft>
                <a:spcPts val="0"/>
              </a:spcAft>
              <a:buNone/>
            </a:pPr>
            <a:r>
              <a:rPr lang="en"/>
              <a:t>Informative</a:t>
            </a:r>
            <a:endParaRPr/>
          </a:p>
          <a:p>
            <a:pPr indent="0" lvl="0" marL="0" rtl="0" algn="ctr">
              <a:spcBef>
                <a:spcPts val="0"/>
              </a:spcBef>
              <a:spcAft>
                <a:spcPts val="0"/>
              </a:spcAft>
              <a:buNone/>
            </a:pPr>
            <a:r>
              <a:rPr lang="en"/>
              <a:t>Interesting</a:t>
            </a:r>
            <a:endParaRPr/>
          </a:p>
        </p:txBody>
      </p:sp>
      <p:sp>
        <p:nvSpPr>
          <p:cNvPr id="142" name="Google Shape;142;p28"/>
          <p:cNvSpPr txBox="1"/>
          <p:nvPr>
            <p:ph idx="2" type="body"/>
          </p:nvPr>
        </p:nvSpPr>
        <p:spPr>
          <a:xfrm>
            <a:off x="4939500" y="320225"/>
            <a:ext cx="3837000" cy="458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1100"/>
              <a:t>Be concise but comprehensive</a:t>
            </a:r>
            <a:br>
              <a:rPr b="1" lang="en" sz="1100"/>
            </a:br>
            <a:r>
              <a:rPr lang="en" sz="1100"/>
              <a:t>	Short sentences (as they need to be)|</a:t>
            </a:r>
            <a:br>
              <a:rPr lang="en" sz="1100"/>
            </a:br>
            <a:r>
              <a:rPr lang="en" sz="1100"/>
              <a:t>	Necessary information</a:t>
            </a:r>
            <a:endParaRPr sz="1100"/>
          </a:p>
          <a:p>
            <a:pPr indent="0" lvl="0" marL="0" rtl="0" algn="l">
              <a:spcBef>
                <a:spcPts val="1600"/>
              </a:spcBef>
              <a:spcAft>
                <a:spcPts val="0"/>
              </a:spcAft>
              <a:buNone/>
            </a:pPr>
            <a:r>
              <a:rPr b="1" lang="en" sz="1100"/>
              <a:t>Use conversational words</a:t>
            </a:r>
            <a:br>
              <a:rPr b="1" lang="en" sz="1100"/>
            </a:br>
            <a:r>
              <a:rPr b="1" lang="en" sz="1100"/>
              <a:t>	</a:t>
            </a:r>
            <a:r>
              <a:rPr lang="en" sz="1100"/>
              <a:t>Varied sentence length (max 30; simple &gt; complex)	Write in third person (keeps it more objective)</a:t>
            </a:r>
            <a:endParaRPr sz="1100"/>
          </a:p>
          <a:p>
            <a:pPr indent="0" lvl="0" marL="0" rtl="0" algn="l">
              <a:spcBef>
                <a:spcPts val="1600"/>
              </a:spcBef>
              <a:spcAft>
                <a:spcPts val="0"/>
              </a:spcAft>
              <a:buClr>
                <a:schemeClr val="dk2"/>
              </a:buClr>
              <a:buSzPts val="1100"/>
              <a:buFont typeface="Arial"/>
              <a:buNone/>
            </a:pPr>
            <a:r>
              <a:rPr b="1" lang="en" sz="1100"/>
              <a:t>Inform … but be Interesting</a:t>
            </a:r>
            <a:br>
              <a:rPr lang="en" sz="1100"/>
            </a:br>
            <a:r>
              <a:rPr lang="en" sz="1100"/>
              <a:t>	Emphasize the “what happened” or “who did what”</a:t>
            </a:r>
            <a:br>
              <a:rPr lang="en" sz="1100"/>
            </a:br>
            <a:r>
              <a:rPr lang="en" sz="1100"/>
              <a:t>	Put the “when” and “where” at middle or end </a:t>
            </a:r>
            <a:endParaRPr sz="1100"/>
          </a:p>
          <a:p>
            <a:pPr indent="0" lvl="0" marL="0" rtl="0" algn="l">
              <a:spcBef>
                <a:spcPts val="1600"/>
              </a:spcBef>
              <a:spcAft>
                <a:spcPts val="0"/>
              </a:spcAft>
              <a:buClr>
                <a:schemeClr val="dk2"/>
              </a:buClr>
              <a:buSzPts val="1100"/>
              <a:buFont typeface="Arial"/>
              <a:buNone/>
            </a:pPr>
            <a:r>
              <a:rPr b="1" lang="en" sz="1100"/>
              <a:t>Use facts from trustworthy sources	</a:t>
            </a:r>
            <a:br>
              <a:rPr b="1" lang="en" sz="1100"/>
            </a:br>
            <a:r>
              <a:rPr b="1" lang="en" sz="1100"/>
              <a:t>	</a:t>
            </a:r>
            <a:r>
              <a:rPr lang="en" sz="1100"/>
              <a:t>Give source of info/person saying quote (attribution)</a:t>
            </a:r>
            <a:endParaRPr sz="1100"/>
          </a:p>
          <a:p>
            <a:pPr indent="0" lvl="0" marL="0" rtl="0" algn="l">
              <a:spcBef>
                <a:spcPts val="1600"/>
              </a:spcBef>
              <a:spcAft>
                <a:spcPts val="1600"/>
              </a:spcAft>
              <a:buClr>
                <a:schemeClr val="dk2"/>
              </a:buClr>
              <a:buSzPts val="1100"/>
              <a:buFont typeface="Arial"/>
              <a:buNone/>
            </a:pPr>
            <a:r>
              <a:rPr b="1" lang="en" sz="1100"/>
              <a:t>Inverted pyramid format****</a:t>
            </a:r>
            <a:br>
              <a:rPr b="1" lang="en" sz="1100"/>
            </a:br>
            <a:r>
              <a:rPr lang="en" sz="1100"/>
              <a:t>	</a:t>
            </a:r>
            <a:endParaRPr sz="1000"/>
          </a:p>
        </p:txBody>
      </p:sp>
      <p:sp>
        <p:nvSpPr>
          <p:cNvPr id="143" name="Google Shape;143;p28"/>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a:t>
            </a:r>
            <a:r>
              <a:rPr lang="en">
                <a:solidFill>
                  <a:schemeClr val="accent2"/>
                </a:solidFill>
              </a:rPr>
              <a:t>Trifecta</a:t>
            </a:r>
            <a:r>
              <a:rPr lang="en"/>
              <a:t> </a:t>
            </a:r>
            <a:endParaRPr/>
          </a:p>
          <a:p>
            <a:pPr indent="0" lvl="0" marL="0" rtl="0" algn="ctr">
              <a:spcBef>
                <a:spcPts val="0"/>
              </a:spcBef>
              <a:spcAft>
                <a:spcPts val="0"/>
              </a:spcAft>
              <a:buNone/>
            </a:pPr>
            <a:r>
              <a:rPr lang="en"/>
              <a:t>for writing well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“Inverted pyramid” - overview</a:t>
            </a:r>
            <a:endParaRPr/>
          </a:p>
        </p:txBody>
      </p:sp>
      <p:sp>
        <p:nvSpPr>
          <p:cNvPr id="149" name="Google Shape;149;p29"/>
          <p:cNvSpPr txBox="1"/>
          <p:nvPr>
            <p:ph idx="1" type="body"/>
          </p:nvPr>
        </p:nvSpPr>
        <p:spPr>
          <a:xfrm>
            <a:off x="2400253" y="1602675"/>
            <a:ext cx="3071400" cy="30024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611BB8"/>
                </a:solidFill>
              </a:rPr>
              <a:t>“Report the Score”</a:t>
            </a:r>
            <a:endParaRPr b="1" sz="1800">
              <a:solidFill>
                <a:srgbClr val="611BB8"/>
              </a:solidFill>
            </a:endParaRPr>
          </a:p>
          <a:p>
            <a:pPr indent="-317500" lvl="0" marL="457200" rtl="0" algn="l">
              <a:spcBef>
                <a:spcPts val="1600"/>
              </a:spcBef>
              <a:spcAft>
                <a:spcPts val="0"/>
              </a:spcAft>
              <a:buSzPts val="1400"/>
              <a:buChar char="●"/>
            </a:pPr>
            <a:r>
              <a:rPr lang="en"/>
              <a:t>Highlight the “news” (what happened/the outcome)</a:t>
            </a:r>
            <a:endParaRPr/>
          </a:p>
          <a:p>
            <a:pPr indent="-317500" lvl="0" marL="457200" rtl="0" algn="l">
              <a:spcBef>
                <a:spcPts val="0"/>
              </a:spcBef>
              <a:spcAft>
                <a:spcPts val="0"/>
              </a:spcAft>
              <a:buSzPts val="1400"/>
              <a:buChar char="●"/>
            </a:pPr>
            <a:r>
              <a:rPr lang="en"/>
              <a:t>What is the latest development in an ongoing story?</a:t>
            </a:r>
            <a:endParaRPr/>
          </a:p>
          <a:p>
            <a:pPr indent="-317500" lvl="0" marL="457200" rtl="0" algn="l">
              <a:spcBef>
                <a:spcPts val="0"/>
              </a:spcBef>
              <a:spcAft>
                <a:spcPts val="0"/>
              </a:spcAft>
              <a:buSzPts val="1400"/>
              <a:buChar char="●"/>
            </a:pPr>
            <a:r>
              <a:rPr lang="en"/>
              <a:t>What was the most interesting comment from a discussion or speech?</a:t>
            </a:r>
            <a:endParaRPr/>
          </a:p>
          <a:p>
            <a:pPr indent="-317500" lvl="0" marL="457200" rtl="0" algn="l">
              <a:spcBef>
                <a:spcPts val="0"/>
              </a:spcBef>
              <a:spcAft>
                <a:spcPts val="0"/>
              </a:spcAft>
              <a:buSzPts val="1400"/>
              <a:buChar char="●"/>
            </a:pPr>
            <a:r>
              <a:rPr lang="en"/>
              <a:t>What action was taken (vote?)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0" name="Google Shape;150;p29"/>
          <p:cNvSpPr txBox="1"/>
          <p:nvPr>
            <p:ph idx="2" type="body"/>
          </p:nvPr>
        </p:nvSpPr>
        <p:spPr>
          <a:xfrm>
            <a:off x="5650572" y="1602675"/>
            <a:ext cx="3071400" cy="3002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Focus on </a:t>
            </a:r>
            <a:r>
              <a:rPr lang="en">
                <a:solidFill>
                  <a:srgbClr val="611BB8"/>
                </a:solidFill>
              </a:rPr>
              <a:t>what is most important/interesting</a:t>
            </a:r>
            <a:r>
              <a:rPr lang="en">
                <a:solidFill>
                  <a:schemeClr val="accent3"/>
                </a:solidFill>
              </a:rPr>
              <a:t> </a:t>
            </a:r>
            <a:r>
              <a:rPr lang="en"/>
              <a:t>first</a:t>
            </a:r>
            <a:endParaRPr/>
          </a:p>
          <a:p>
            <a:pPr indent="0" lvl="0" marL="0" rtl="0" algn="l">
              <a:spcBef>
                <a:spcPts val="1600"/>
              </a:spcBef>
              <a:spcAft>
                <a:spcPts val="0"/>
              </a:spcAft>
              <a:buClr>
                <a:schemeClr val="dk2"/>
              </a:buClr>
              <a:buSzPts val="1100"/>
              <a:buFont typeface="Arial"/>
              <a:buNone/>
            </a:pPr>
            <a:r>
              <a:rPr lang="en"/>
              <a:t>Write in </a:t>
            </a:r>
            <a:r>
              <a:rPr lang="en">
                <a:solidFill>
                  <a:srgbClr val="611BB8"/>
                </a:solidFill>
              </a:rPr>
              <a:t>past tense</a:t>
            </a:r>
            <a:r>
              <a:rPr lang="en">
                <a:solidFill>
                  <a:schemeClr val="accent3"/>
                </a:solidFill>
              </a:rPr>
              <a:t> </a:t>
            </a:r>
            <a:r>
              <a:rPr lang="en">
                <a:solidFill>
                  <a:srgbClr val="000000"/>
                </a:solidFill>
              </a:rPr>
              <a:t>and</a:t>
            </a:r>
            <a:r>
              <a:rPr lang="en">
                <a:solidFill>
                  <a:schemeClr val="accent3"/>
                </a:solidFill>
              </a:rPr>
              <a:t> </a:t>
            </a:r>
            <a:r>
              <a:rPr lang="en">
                <a:solidFill>
                  <a:srgbClr val="611BB8"/>
                </a:solidFill>
              </a:rPr>
              <a:t>third person</a:t>
            </a:r>
            <a:endParaRPr>
              <a:solidFill>
                <a:srgbClr val="611BB8"/>
              </a:solidFill>
            </a:endParaRPr>
          </a:p>
          <a:p>
            <a:pPr indent="0" lvl="0" marL="0" rtl="0" algn="l">
              <a:spcBef>
                <a:spcPts val="1600"/>
              </a:spcBef>
              <a:spcAft>
                <a:spcPts val="0"/>
              </a:spcAft>
              <a:buClr>
                <a:schemeClr val="dk2"/>
              </a:buClr>
              <a:buSzPts val="1100"/>
              <a:buFont typeface="Arial"/>
              <a:buNone/>
            </a:pPr>
            <a:r>
              <a:rPr lang="en">
                <a:solidFill>
                  <a:srgbClr val="611BB8"/>
                </a:solidFill>
              </a:rPr>
              <a:t>ONE SENTENCE</a:t>
            </a:r>
            <a:r>
              <a:rPr lang="en"/>
              <a:t> in EACH PARAGRAPH</a:t>
            </a:r>
            <a:endParaRPr/>
          </a:p>
          <a:p>
            <a:pPr indent="0" lvl="0" marL="0" rtl="0" algn="l">
              <a:spcBef>
                <a:spcPts val="1600"/>
              </a:spcBef>
              <a:spcAft>
                <a:spcPts val="0"/>
              </a:spcAft>
              <a:buClr>
                <a:schemeClr val="dk2"/>
              </a:buClr>
              <a:buSzPts val="1100"/>
              <a:buFont typeface="Arial"/>
              <a:buNone/>
            </a:pPr>
            <a:r>
              <a:rPr lang="en"/>
              <a:t>Use </a:t>
            </a:r>
            <a:r>
              <a:rPr lang="en">
                <a:solidFill>
                  <a:srgbClr val="611BB8"/>
                </a:solidFill>
              </a:rPr>
              <a:t>LOGIC</a:t>
            </a:r>
            <a:r>
              <a:rPr lang="en">
                <a:solidFill>
                  <a:srgbClr val="6FA8DC"/>
                </a:solidFill>
              </a:rPr>
              <a:t> </a:t>
            </a:r>
            <a:r>
              <a:rPr lang="en"/>
              <a:t>of information to determine what facts are told next, and next, and next.</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“Inverted pyramid” </a:t>
            </a:r>
            <a:endParaRPr/>
          </a:p>
          <a:p>
            <a:pPr indent="457200" lvl="0" marL="0" rtl="0" algn="l">
              <a:spcBef>
                <a:spcPts val="0"/>
              </a:spcBef>
              <a:spcAft>
                <a:spcPts val="0"/>
              </a:spcAft>
              <a:buNone/>
            </a:pPr>
            <a:r>
              <a:rPr b="0" i="1" lang="en" sz="2400"/>
              <a:t>descending order of importance</a:t>
            </a:r>
            <a:endParaRPr b="0" i="1" sz="2400"/>
          </a:p>
        </p:txBody>
      </p:sp>
      <p:pic>
        <p:nvPicPr>
          <p:cNvPr id="156" name="Google Shape;156;p30"/>
          <p:cNvPicPr preferRelativeResize="0"/>
          <p:nvPr/>
        </p:nvPicPr>
        <p:blipFill>
          <a:blip r:embed="rId3">
            <a:alphaModFix/>
          </a:blip>
          <a:stretch>
            <a:fillRect/>
          </a:stretch>
        </p:blipFill>
        <p:spPr>
          <a:xfrm>
            <a:off x="2905050" y="1273625"/>
            <a:ext cx="5995572" cy="3787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 + ‘nut graph’ </a:t>
            </a:r>
            <a:r>
              <a:rPr lang="en"/>
              <a:t>= most important info</a:t>
            </a:r>
            <a:endParaRPr/>
          </a:p>
        </p:txBody>
      </p:sp>
      <p:sp>
        <p:nvSpPr>
          <p:cNvPr id="162" name="Google Shape;162;p31"/>
          <p:cNvSpPr txBox="1"/>
          <p:nvPr>
            <p:ph idx="1" type="body"/>
          </p:nvPr>
        </p:nvSpPr>
        <p:spPr>
          <a:xfrm>
            <a:off x="351750" y="1338150"/>
            <a:ext cx="3999900" cy="3207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2"/>
              </a:buClr>
              <a:buSzPts val="1100"/>
              <a:buFont typeface="Arial"/>
              <a:buNone/>
            </a:pPr>
            <a:r>
              <a:rPr b="1" lang="en" sz="1800">
                <a:solidFill>
                  <a:schemeClr val="dk2"/>
                </a:solidFill>
                <a:latin typeface="Arial"/>
                <a:ea typeface="Arial"/>
                <a:cs typeface="Arial"/>
                <a:sym typeface="Arial"/>
              </a:rPr>
              <a:t>Lead &gt;&gt;&gt;</a:t>
            </a:r>
            <a:endParaRPr b="1" sz="18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a:solidFill>
                  <a:schemeClr val="dk2"/>
                </a:solidFill>
                <a:latin typeface="Arial"/>
                <a:ea typeface="Arial"/>
                <a:cs typeface="Arial"/>
                <a:sym typeface="Arial"/>
              </a:rPr>
              <a:t>Highlight the more important information in the story.</a:t>
            </a:r>
            <a:endParaRPr>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a:solidFill>
                <a:schemeClr val="dk2"/>
              </a:solidFill>
              <a:latin typeface="Arial"/>
              <a:ea typeface="Arial"/>
              <a:cs typeface="Arial"/>
              <a:sym typeface="Arial"/>
            </a:endParaRPr>
          </a:p>
          <a:p>
            <a:pPr indent="0" lvl="0" marL="0" rtl="0" algn="r">
              <a:spcBef>
                <a:spcPts val="0"/>
              </a:spcBef>
              <a:spcAft>
                <a:spcPts val="0"/>
              </a:spcAft>
              <a:buClr>
                <a:schemeClr val="dk2"/>
              </a:buClr>
              <a:buSzPts val="1100"/>
              <a:buFont typeface="Arial"/>
              <a:buNone/>
            </a:pPr>
            <a:r>
              <a:rPr b="1" lang="en" sz="1800">
                <a:solidFill>
                  <a:schemeClr val="dk2"/>
                </a:solidFill>
                <a:latin typeface="Arial"/>
                <a:ea typeface="Arial"/>
                <a:cs typeface="Arial"/>
                <a:sym typeface="Arial"/>
              </a:rPr>
              <a:t>Nut graph &gt;&gt;&gt;</a:t>
            </a:r>
            <a:endParaRPr b="1" sz="18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a:solidFill>
                  <a:schemeClr val="dk2"/>
                </a:solidFill>
                <a:latin typeface="Arial"/>
                <a:ea typeface="Arial"/>
                <a:cs typeface="Arial"/>
                <a:sym typeface="Arial"/>
              </a:rPr>
              <a:t>Fill in important facts mentioned in the lead OR move on to the next most important fact. This example fills in some details from facts mentioned in the lead.</a:t>
            </a:r>
            <a:endParaRPr>
              <a:solidFill>
                <a:schemeClr val="dk2"/>
              </a:solidFill>
              <a:latin typeface="Arial"/>
              <a:ea typeface="Arial"/>
              <a:cs typeface="Arial"/>
              <a:sym typeface="Arial"/>
            </a:endParaRPr>
          </a:p>
        </p:txBody>
      </p:sp>
      <p:sp>
        <p:nvSpPr>
          <p:cNvPr id="163" name="Google Shape;163;p31"/>
          <p:cNvSpPr txBox="1"/>
          <p:nvPr>
            <p:ph idx="2" type="body"/>
          </p:nvPr>
        </p:nvSpPr>
        <p:spPr>
          <a:xfrm>
            <a:off x="4832400" y="1152475"/>
            <a:ext cx="3999900" cy="39909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A bull shark bit a local resident in the leg while she was swimming about 60 yards off the beach at Sullivan’s Island yesterday.</a:t>
            </a:r>
            <a:endParaRPr sz="1800">
              <a:latin typeface="Arial"/>
              <a:ea typeface="Arial"/>
              <a:cs typeface="Arial"/>
              <a:sym typeface="Arial"/>
            </a:endParaRPr>
          </a:p>
          <a:p>
            <a:pPr indent="0" lvl="0" marL="0" rtl="0" algn="l">
              <a:spcBef>
                <a:spcPts val="0"/>
              </a:spcBef>
              <a:spcAft>
                <a:spcPts val="0"/>
              </a:spcAft>
              <a:buNone/>
            </a:pPr>
            <a:r>
              <a:t/>
            </a:r>
            <a:endParaRPr sz="1800">
              <a:latin typeface="Arial"/>
              <a:ea typeface="Arial"/>
              <a:cs typeface="Arial"/>
              <a:sym typeface="Arial"/>
            </a:endParaRPr>
          </a:p>
          <a:p>
            <a:pPr indent="0" lvl="0" marL="0" rtl="0" algn="l">
              <a:spcBef>
                <a:spcPts val="1200"/>
              </a:spcBef>
              <a:spcAft>
                <a:spcPts val="0"/>
              </a:spcAft>
              <a:buNone/>
            </a:pPr>
            <a:r>
              <a:rPr lang="en" sz="1800">
                <a:latin typeface="Arial"/>
                <a:ea typeface="Arial"/>
                <a:cs typeface="Arial"/>
                <a:sym typeface="Arial"/>
              </a:rPr>
              <a:t>Nela Rhodes, 35, was swimming near Station 24 around 6 p.m. Tuesday when a shark with a grey tip bit her, according to the Sullivan’s Island Police Department.</a:t>
            </a:r>
            <a:endParaRPr sz="1800">
              <a:latin typeface="Arial"/>
              <a:ea typeface="Arial"/>
              <a:cs typeface="Arial"/>
              <a:sym typeface="Arial"/>
            </a:endParaRPr>
          </a:p>
          <a:p>
            <a:pPr indent="0" lvl="0" marL="0" rtl="0" algn="l">
              <a:spcBef>
                <a:spcPts val="1200"/>
              </a:spcBef>
              <a:spcAft>
                <a:spcPts val="160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11BB8"/>
                </a:solidFill>
              </a:rPr>
              <a:t>Example lead from </a:t>
            </a:r>
            <a:r>
              <a:rPr lang="en" u="sng">
                <a:solidFill>
                  <a:schemeClr val="hlink"/>
                </a:solidFill>
                <a:hlinkClick r:id="rId3"/>
              </a:rPr>
              <a:t>P&amp;C</a:t>
            </a:r>
            <a:endParaRPr>
              <a:solidFill>
                <a:srgbClr val="611BB8"/>
              </a:solidFill>
            </a:endParaRPr>
          </a:p>
        </p:txBody>
      </p:sp>
      <p:sp>
        <p:nvSpPr>
          <p:cNvPr id="169" name="Google Shape;169;p32"/>
          <p:cNvSpPr txBox="1"/>
          <p:nvPr>
            <p:ph idx="1" type="body"/>
          </p:nvPr>
        </p:nvSpPr>
        <p:spPr>
          <a:xfrm>
            <a:off x="311700" y="1152475"/>
            <a:ext cx="3999900" cy="370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500"/>
          </a:p>
        </p:txBody>
      </p:sp>
      <p:sp>
        <p:nvSpPr>
          <p:cNvPr id="170" name="Google Shape;170;p32"/>
          <p:cNvSpPr txBox="1"/>
          <p:nvPr>
            <p:ph idx="2" type="body"/>
          </p:nvPr>
        </p:nvSpPr>
        <p:spPr>
          <a:xfrm>
            <a:off x="4832400" y="1152475"/>
            <a:ext cx="3999900" cy="38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a:solidFill>
                  <a:schemeClr val="dk2"/>
                </a:solidFill>
                <a:latin typeface="Arial"/>
                <a:ea typeface="Arial"/>
                <a:cs typeface="Arial"/>
                <a:sym typeface="Arial"/>
              </a:rPr>
              <a:t>Around 100 firefighters from Charleston, North Charleston and St. Andrews departments descended on an apartment complex West of the Ashley to battle an early morning fire that displaced 179 people from their homes.</a:t>
            </a:r>
            <a:endParaRPr sz="1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CC0000"/>
                </a:solidFill>
                <a:latin typeface="Arial"/>
                <a:ea typeface="Arial"/>
                <a:cs typeface="Arial"/>
                <a:sym typeface="Arial"/>
              </a:rPr>
              <a:t>*An early morning fire at a West Ashley apartment complex displaced more than 179 people as 100 firefighters from three municipal fire departments fought the unruly blaze.</a:t>
            </a:r>
            <a:endParaRPr sz="1200">
              <a:solidFill>
                <a:srgbClr val="CC0000"/>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chemeClr val="dk2"/>
                </a:solidFill>
                <a:latin typeface="Arial"/>
                <a:ea typeface="Arial"/>
                <a:cs typeface="Arial"/>
                <a:sym typeface="Arial"/>
              </a:rPr>
              <a:t>The fire destroyed five buildings and wiped out 56 apartments. But there were no deaths or serious injuries reported in the unruly blaze. </a:t>
            </a:r>
            <a:endParaRPr sz="1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CC0000"/>
                </a:solidFill>
                <a:latin typeface="Arial"/>
                <a:ea typeface="Arial"/>
                <a:cs typeface="Arial"/>
                <a:sym typeface="Arial"/>
              </a:rPr>
              <a:t>There were no deaths or serious injuries, but the fire destroyed five buildings and wiped out 56 apartments.</a:t>
            </a:r>
            <a:endParaRPr sz="1200">
              <a:solidFill>
                <a:srgbClr val="CC0000"/>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500"/>
          </a:p>
          <a:p>
            <a:pPr indent="0" lvl="0" marL="0" rtl="0" algn="l">
              <a:spcBef>
                <a:spcPts val="1600"/>
              </a:spcBef>
              <a:spcAft>
                <a:spcPts val="1600"/>
              </a:spcAft>
              <a:buNone/>
            </a:pPr>
            <a:r>
              <a:t/>
            </a:r>
            <a:endParaRPr/>
          </a:p>
        </p:txBody>
      </p:sp>
      <p:pic>
        <p:nvPicPr>
          <p:cNvPr id="171" name="Google Shape;171;p32"/>
          <p:cNvPicPr preferRelativeResize="0"/>
          <p:nvPr/>
        </p:nvPicPr>
        <p:blipFill>
          <a:blip r:embed="rId4">
            <a:alphaModFix/>
          </a:blip>
          <a:stretch>
            <a:fillRect/>
          </a:stretch>
        </p:blipFill>
        <p:spPr>
          <a:xfrm>
            <a:off x="147925" y="1304875"/>
            <a:ext cx="4232349" cy="345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 v. Delayed LEAD  </a:t>
            </a:r>
            <a:endParaRPr/>
          </a:p>
        </p:txBody>
      </p:sp>
      <p:sp>
        <p:nvSpPr>
          <p:cNvPr id="177" name="Google Shape;177;p33"/>
          <p:cNvSpPr txBox="1"/>
          <p:nvPr>
            <p:ph idx="1" type="body"/>
          </p:nvPr>
        </p:nvSpPr>
        <p:spPr>
          <a:xfrm>
            <a:off x="311700" y="1222100"/>
            <a:ext cx="3999900" cy="35553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b="1" lang="en">
                <a:solidFill>
                  <a:schemeClr val="dk1"/>
                </a:solidFill>
                <a:latin typeface="Arial"/>
                <a:ea typeface="Arial"/>
                <a:cs typeface="Arial"/>
                <a:sym typeface="Arial"/>
              </a:rPr>
              <a:t>Direct lead - state the main point of the article up front:</a:t>
            </a:r>
            <a:endParaRPr b="1">
              <a:solidFill>
                <a:schemeClr val="dk1"/>
              </a:solidFill>
              <a:latin typeface="Arial"/>
              <a:ea typeface="Arial"/>
              <a:cs typeface="Arial"/>
              <a:sym typeface="Arial"/>
            </a:endParaRPr>
          </a:p>
          <a:p>
            <a:pPr indent="0" lvl="0" marL="0" rtl="0" algn="l">
              <a:spcBef>
                <a:spcPts val="1800"/>
              </a:spcBef>
              <a:spcAft>
                <a:spcPts val="0"/>
              </a:spcAft>
              <a:buNone/>
            </a:pPr>
            <a:r>
              <a:rPr b="1" lang="en">
                <a:solidFill>
                  <a:schemeClr val="dk1"/>
                </a:solidFill>
                <a:latin typeface="Arial"/>
                <a:ea typeface="Arial"/>
                <a:cs typeface="Arial"/>
                <a:sym typeface="Arial"/>
              </a:rPr>
              <a:t>Delayed lead - delay the main “info” to the second or third sentence in order to have a more creative open to draw readers in.</a:t>
            </a:r>
            <a:br>
              <a:rPr b="1" lang="en">
                <a:solidFill>
                  <a:schemeClr val="dk1"/>
                </a:solidFill>
                <a:latin typeface="Arial"/>
                <a:ea typeface="Arial"/>
                <a:cs typeface="Arial"/>
                <a:sym typeface="Arial"/>
              </a:rPr>
            </a:br>
            <a:r>
              <a:rPr b="1" lang="en">
                <a:solidFill>
                  <a:schemeClr val="dk1"/>
                </a:solidFill>
                <a:latin typeface="Arial"/>
                <a:ea typeface="Arial"/>
                <a:cs typeface="Arial"/>
                <a:sym typeface="Arial"/>
              </a:rPr>
              <a:t>	</a:t>
            </a:r>
            <a:endParaRPr b="1">
              <a:solidFill>
                <a:schemeClr val="dk1"/>
              </a:solidFill>
              <a:latin typeface="Arial"/>
              <a:ea typeface="Arial"/>
              <a:cs typeface="Arial"/>
              <a:sym typeface="Arial"/>
            </a:endParaRPr>
          </a:p>
          <a:p>
            <a:pPr indent="0" lvl="0" marL="0" rtl="0" algn="l">
              <a:spcBef>
                <a:spcPts val="300"/>
              </a:spcBef>
              <a:spcAft>
                <a:spcPts val="0"/>
              </a:spcAft>
              <a:buClr>
                <a:schemeClr val="dk2"/>
              </a:buClr>
              <a:buSzPts val="1100"/>
              <a:buFont typeface="Arial"/>
              <a:buNone/>
            </a:pPr>
            <a:r>
              <a:rPr b="1" lang="en">
                <a:solidFill>
                  <a:srgbClr val="111111"/>
                </a:solidFill>
                <a:latin typeface="Arial"/>
                <a:ea typeface="Arial"/>
                <a:cs typeface="Arial"/>
                <a:sym typeface="Arial"/>
              </a:rPr>
              <a:t>Example (direct):</a:t>
            </a:r>
            <a:endParaRPr b="1">
              <a:solidFill>
                <a:srgbClr val="111111"/>
              </a:solidFill>
              <a:latin typeface="Arial"/>
              <a:ea typeface="Arial"/>
              <a:cs typeface="Arial"/>
              <a:sym typeface="Arial"/>
            </a:endParaRPr>
          </a:p>
          <a:p>
            <a:pPr indent="0" lvl="0" marL="0" marR="457200" rtl="0" algn="l">
              <a:spcBef>
                <a:spcPts val="1400"/>
              </a:spcBef>
              <a:spcAft>
                <a:spcPts val="0"/>
              </a:spcAft>
              <a:buClr>
                <a:schemeClr val="dk2"/>
              </a:buClr>
              <a:buSzPts val="1100"/>
              <a:buFont typeface="Arial"/>
              <a:buNone/>
            </a:pPr>
            <a:r>
              <a:rPr lang="en" sz="1300">
                <a:solidFill>
                  <a:schemeClr val="dk2"/>
                </a:solidFill>
                <a:latin typeface="Arial"/>
                <a:ea typeface="Arial"/>
                <a:cs typeface="Arial"/>
                <a:sym typeface="Arial"/>
              </a:rPr>
              <a:t>NBC</a:t>
            </a:r>
            <a:r>
              <a:rPr lang="en" sz="1300">
                <a:solidFill>
                  <a:schemeClr val="dk2"/>
                </a:solidFill>
                <a:latin typeface="Arial"/>
                <a:ea typeface="Arial"/>
                <a:cs typeface="Arial"/>
                <a:sym typeface="Arial"/>
              </a:rPr>
              <a:t> announced it will not accept cannibis-related advertising during the Super Bowl, turning away more than $20 million in revenue.</a:t>
            </a:r>
            <a:endParaRPr/>
          </a:p>
        </p:txBody>
      </p:sp>
      <p:sp>
        <p:nvSpPr>
          <p:cNvPr id="178" name="Google Shape;178;p33"/>
          <p:cNvSpPr txBox="1"/>
          <p:nvPr>
            <p:ph idx="2" type="body"/>
          </p:nvPr>
        </p:nvSpPr>
        <p:spPr>
          <a:xfrm>
            <a:off x="4832400" y="1068425"/>
            <a:ext cx="3999900" cy="3708900"/>
          </a:xfrm>
          <a:prstGeom prst="rect">
            <a:avLst/>
          </a:prstGeom>
          <a:solidFill>
            <a:srgbClr val="D9D2E9"/>
          </a:solidFill>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rgbClr val="111111"/>
                </a:solidFill>
                <a:latin typeface="Arial"/>
                <a:ea typeface="Arial"/>
                <a:cs typeface="Arial"/>
                <a:sym typeface="Arial"/>
              </a:rPr>
              <a:t>Example (delayed):</a:t>
            </a:r>
            <a:endParaRPr b="1" sz="1200">
              <a:solidFill>
                <a:srgbClr val="111111"/>
              </a:solidFill>
              <a:latin typeface="Arial"/>
              <a:ea typeface="Arial"/>
              <a:cs typeface="Arial"/>
              <a:sym typeface="Arial"/>
            </a:endParaRPr>
          </a:p>
          <a:p>
            <a:pPr indent="0" lvl="0" marL="0" marR="457200" rtl="0" algn="l">
              <a:spcBef>
                <a:spcPts val="1400"/>
              </a:spcBef>
              <a:spcAft>
                <a:spcPts val="0"/>
              </a:spcAft>
              <a:buClr>
                <a:schemeClr val="dk2"/>
              </a:buClr>
              <a:buSzPts val="1100"/>
              <a:buFont typeface="Arial"/>
              <a:buNone/>
            </a:pPr>
            <a:r>
              <a:rPr lang="en" sz="1200">
                <a:solidFill>
                  <a:schemeClr val="dk2"/>
                </a:solidFill>
                <a:latin typeface="Arial"/>
                <a:ea typeface="Arial"/>
                <a:cs typeface="Arial"/>
                <a:sym typeface="Arial"/>
              </a:rPr>
              <a:t>During this year’s Super Bowl, you can expect to see flashy, expensive ads rom all the usual suspects: Budweiser, Pepsi, Lays, BMW and more.</a:t>
            </a:r>
            <a:endParaRPr sz="1200">
              <a:solidFill>
                <a:schemeClr val="dk2"/>
              </a:solidFill>
              <a:latin typeface="Arial"/>
              <a:ea typeface="Arial"/>
              <a:cs typeface="Arial"/>
              <a:sym typeface="Arial"/>
            </a:endParaRPr>
          </a:p>
          <a:p>
            <a:pPr indent="0" lvl="0" marL="0" marR="457200" rtl="0" algn="l">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marR="457200" rtl="0" algn="l">
              <a:spcBef>
                <a:spcPts val="0"/>
              </a:spcBef>
              <a:spcAft>
                <a:spcPts val="0"/>
              </a:spcAft>
              <a:buClr>
                <a:schemeClr val="dk2"/>
              </a:buClr>
              <a:buSzPts val="1100"/>
              <a:buFont typeface="Arial"/>
              <a:buNone/>
            </a:pPr>
            <a:r>
              <a:rPr lang="en" sz="1200">
                <a:solidFill>
                  <a:schemeClr val="dk2"/>
                </a:solidFill>
                <a:latin typeface="Arial"/>
                <a:ea typeface="Arial"/>
                <a:cs typeface="Arial"/>
                <a:sym typeface="Arial"/>
              </a:rPr>
              <a:t>What you won’t see advertised during the big game, though, is cannabis.</a:t>
            </a:r>
            <a:endParaRPr sz="1200">
              <a:solidFill>
                <a:schemeClr val="dk2"/>
              </a:solidFill>
              <a:latin typeface="Arial"/>
              <a:ea typeface="Arial"/>
              <a:cs typeface="Arial"/>
              <a:sym typeface="Arial"/>
            </a:endParaRPr>
          </a:p>
          <a:p>
            <a:pPr indent="0" lvl="0" marL="0" marR="457200" rtl="0" algn="l">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marR="457200" rtl="0" algn="l">
              <a:spcBef>
                <a:spcPts val="0"/>
              </a:spcBef>
              <a:spcAft>
                <a:spcPts val="0"/>
              </a:spcAft>
              <a:buClr>
                <a:schemeClr val="dk2"/>
              </a:buClr>
              <a:buSzPts val="1100"/>
              <a:buFont typeface="Arial"/>
              <a:buNone/>
            </a:pPr>
            <a:r>
              <a:rPr lang="en" sz="1200">
                <a:solidFill>
                  <a:schemeClr val="dk2"/>
                </a:solidFill>
                <a:latin typeface="Arial"/>
                <a:ea typeface="Arial"/>
                <a:cs typeface="Arial"/>
                <a:sym typeface="Arial"/>
              </a:rPr>
              <a:t>Because NBC, the</a:t>
            </a:r>
            <a:r>
              <a:rPr b="1" lang="en" sz="1200">
                <a:solidFill>
                  <a:schemeClr val="accent2"/>
                </a:solidFill>
                <a:latin typeface="Arial"/>
                <a:ea typeface="Arial"/>
                <a:cs typeface="Arial"/>
                <a:sym typeface="Arial"/>
              </a:rPr>
              <a:t> network broadcasting Super Bowl LVI rejected a 30-second spot promoting the benefits of medical marijuana, saying it does “not currently accept cannabis-related advertising.”</a:t>
            </a:r>
            <a:endParaRPr b="1" sz="1200">
              <a:solidFill>
                <a:schemeClr val="accent2"/>
              </a:solidFill>
              <a:latin typeface="Arial"/>
              <a:ea typeface="Arial"/>
              <a:cs typeface="Arial"/>
              <a:sym typeface="Arial"/>
            </a:endParaRPr>
          </a:p>
          <a:p>
            <a:pPr indent="0" lvl="0" marL="0" marR="457200" rtl="0" algn="l">
              <a:spcBef>
                <a:spcPts val="0"/>
              </a:spcBef>
              <a:spcAft>
                <a:spcPts val="0"/>
              </a:spcAft>
              <a:buClr>
                <a:schemeClr val="dk2"/>
              </a:buClr>
              <a:buSzPts val="1100"/>
              <a:buFont typeface="Arial"/>
              <a:buNone/>
            </a:pPr>
            <a:r>
              <a:t/>
            </a:r>
            <a:endParaRPr sz="1100">
              <a:solidFill>
                <a:schemeClr val="dk2"/>
              </a:solidFill>
              <a:latin typeface="Arial"/>
              <a:ea typeface="Arial"/>
              <a:cs typeface="Arial"/>
              <a:sym typeface="Arial"/>
            </a:endParaRPr>
          </a:p>
          <a:p>
            <a:pPr indent="0" lvl="0" marL="228600" marR="228600" rtl="0" algn="l">
              <a:lnSpc>
                <a:spcPct val="173076"/>
              </a:lnSpc>
              <a:spcBef>
                <a:spcPts val="0"/>
              </a:spcBef>
              <a:spcAft>
                <a:spcPts val="0"/>
              </a:spcAft>
              <a:buNone/>
            </a:pPr>
            <a:r>
              <a:t/>
            </a:r>
            <a:endParaRPr sz="1000">
              <a:solidFill>
                <a:srgbClr val="111111"/>
              </a:solidFill>
              <a:latin typeface="Times New Roman"/>
              <a:ea typeface="Times New Roman"/>
              <a:cs typeface="Times New Roman"/>
              <a:sym typeface="Times New Roman"/>
            </a:endParaRPr>
          </a:p>
          <a:p>
            <a:pPr indent="0" lvl="0" marL="228600" marR="228600" rtl="0" algn="l">
              <a:lnSpc>
                <a:spcPct val="115384"/>
              </a:lnSpc>
              <a:spcBef>
                <a:spcPts val="0"/>
              </a:spcBef>
              <a:spcAft>
                <a:spcPts val="0"/>
              </a:spcAft>
              <a:buNone/>
            </a:pPr>
            <a:r>
              <a:rPr lang="en" sz="1000">
                <a:solidFill>
                  <a:schemeClr val="accent1"/>
                </a:solidFill>
                <a:latin typeface="Times New Roman"/>
                <a:ea typeface="Times New Roman"/>
                <a:cs typeface="Times New Roman"/>
                <a:sym typeface="Times New Roman"/>
              </a:rPr>
              <a:t> </a:t>
            </a:r>
            <a:endParaRPr sz="1000">
              <a:solidFill>
                <a:schemeClr val="accent1"/>
              </a:solidFill>
              <a:highlight>
                <a:srgbClr val="FFF2CC"/>
              </a:highlight>
              <a:latin typeface="Times New Roman"/>
              <a:ea typeface="Times New Roman"/>
              <a:cs typeface="Times New Roman"/>
              <a:sym typeface="Times New Roman"/>
            </a:endParaRPr>
          </a:p>
          <a:p>
            <a:pPr indent="0" lvl="0" marL="0" rtl="0" algn="l">
              <a:spcBef>
                <a:spcPts val="0"/>
              </a:spcBef>
              <a:spcAft>
                <a:spcPts val="0"/>
              </a:spcAft>
              <a:buNone/>
            </a:pPr>
            <a:r>
              <a:t/>
            </a:r>
            <a:endParaRPr b="1" sz="1000"/>
          </a:p>
          <a:p>
            <a:pPr indent="0" lvl="0" marL="0" rtl="0" algn="l">
              <a:spcBef>
                <a:spcPts val="600"/>
              </a:spcBef>
              <a:spcAft>
                <a:spcPts val="0"/>
              </a:spcAft>
              <a:buClr>
                <a:schemeClr val="dk2"/>
              </a:buClr>
              <a:buSzPts val="1100"/>
              <a:buFont typeface="Arial"/>
              <a:buNone/>
            </a:pPr>
            <a:r>
              <a:t/>
            </a:r>
            <a:endParaRPr sz="1000">
              <a:solidFill>
                <a:srgbClr val="646B8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